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8_6E190DB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2" r:id="rId6"/>
  </p:sldMasterIdLst>
  <p:notesMasterIdLst>
    <p:notesMasterId r:id="rId50"/>
  </p:notesMasterIdLst>
  <p:sldIdLst>
    <p:sldId id="4255" r:id="rId7"/>
    <p:sldId id="2134805430" r:id="rId8"/>
    <p:sldId id="257" r:id="rId9"/>
    <p:sldId id="272" r:id="rId10"/>
    <p:sldId id="2134805426" r:id="rId11"/>
    <p:sldId id="2134805387" r:id="rId12"/>
    <p:sldId id="2076136828" r:id="rId13"/>
    <p:sldId id="2134805390" r:id="rId14"/>
    <p:sldId id="264" r:id="rId15"/>
    <p:sldId id="2134805389" r:id="rId16"/>
    <p:sldId id="2134805411" r:id="rId17"/>
    <p:sldId id="262" r:id="rId18"/>
    <p:sldId id="259" r:id="rId19"/>
    <p:sldId id="268" r:id="rId20"/>
    <p:sldId id="270" r:id="rId21"/>
    <p:sldId id="2134805388" r:id="rId22"/>
    <p:sldId id="271" r:id="rId23"/>
    <p:sldId id="2134805393" r:id="rId24"/>
    <p:sldId id="2134805394" r:id="rId25"/>
    <p:sldId id="2134805395" r:id="rId26"/>
    <p:sldId id="2134805396" r:id="rId27"/>
    <p:sldId id="2134805397" r:id="rId28"/>
    <p:sldId id="2134805398" r:id="rId29"/>
    <p:sldId id="2134805399" r:id="rId30"/>
    <p:sldId id="2134805400" r:id="rId31"/>
    <p:sldId id="2134805401" r:id="rId32"/>
    <p:sldId id="2134805402" r:id="rId33"/>
    <p:sldId id="2134805404" r:id="rId34"/>
    <p:sldId id="2134805405" r:id="rId35"/>
    <p:sldId id="2134805406" r:id="rId36"/>
    <p:sldId id="2134805392" r:id="rId37"/>
    <p:sldId id="273" r:id="rId38"/>
    <p:sldId id="274" r:id="rId39"/>
    <p:sldId id="275" r:id="rId40"/>
    <p:sldId id="276" r:id="rId41"/>
    <p:sldId id="277" r:id="rId42"/>
    <p:sldId id="278" r:id="rId43"/>
    <p:sldId id="2134805391" r:id="rId44"/>
    <p:sldId id="2134805407" r:id="rId45"/>
    <p:sldId id="2134805413" r:id="rId46"/>
    <p:sldId id="2134805412" r:id="rId47"/>
    <p:sldId id="2134805414" r:id="rId48"/>
    <p:sldId id="213480541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BD408E11-0F4A-43D8-8DE8-242A3D1161B9}">
          <p14:sldIdLst>
            <p14:sldId id="4255"/>
            <p14:sldId id="2134805430"/>
            <p14:sldId id="257"/>
          </p14:sldIdLst>
        </p14:section>
        <p14:section name="Solution Selling" id="{371FEBEB-2191-490F-8C44-00739110B0C1}">
          <p14:sldIdLst>
            <p14:sldId id="272"/>
            <p14:sldId id="2134805426"/>
            <p14:sldId id="2134805387"/>
            <p14:sldId id="2076136828"/>
          </p14:sldIdLst>
        </p14:section>
        <p14:section name="OT Assessment" id="{C01DF466-BA0D-441C-9C0D-FCA10B39F0DA}">
          <p14:sldIdLst>
            <p14:sldId id="2134805390"/>
            <p14:sldId id="264"/>
          </p14:sldIdLst>
        </p14:section>
        <p14:section name="OT Pilot Deployment" id="{31C0E041-A254-40EE-9951-526FC5AB7235}">
          <p14:sldIdLst>
            <p14:sldId id="2134805389"/>
            <p14:sldId id="2134805411"/>
            <p14:sldId id="262"/>
            <p14:sldId id="259"/>
            <p14:sldId id="268"/>
            <p14:sldId id="270"/>
          </p14:sldIdLst>
        </p14:section>
        <p14:section name="Setup Azure" id="{6366D079-7468-456C-9478-D5CA7233014E}">
          <p14:sldIdLst>
            <p14:sldId id="2134805388"/>
            <p14:sldId id="271"/>
            <p14:sldId id="2134805393"/>
            <p14:sldId id="2134805394"/>
            <p14:sldId id="2134805395"/>
            <p14:sldId id="2134805396"/>
            <p14:sldId id="2134805397"/>
            <p14:sldId id="2134805398"/>
          </p14:sldIdLst>
        </p14:section>
        <p14:section name="Setup IoT Hub" id="{B9A8043B-7736-4FB2-B93E-443DE536A7A6}">
          <p14:sldIdLst>
            <p14:sldId id="2134805399"/>
            <p14:sldId id="2134805400"/>
            <p14:sldId id="2134805401"/>
            <p14:sldId id="2134805402"/>
            <p14:sldId id="2134805404"/>
            <p14:sldId id="2134805405"/>
          </p14:sldIdLst>
        </p14:section>
        <p14:section name="Build Steps" id="{5FCD71DD-4253-46A7-A5AD-FA5DDA4B8F01}">
          <p14:sldIdLst>
            <p14:sldId id="2134805406"/>
            <p14:sldId id="2134805392"/>
            <p14:sldId id="273"/>
            <p14:sldId id="274"/>
            <p14:sldId id="275"/>
            <p14:sldId id="276"/>
            <p14:sldId id="277"/>
            <p14:sldId id="278"/>
          </p14:sldIdLst>
        </p14:section>
        <p14:section name="Enable PCAP Player" id="{76A77E9E-6236-4090-BA43-A6E4F0E9315A}">
          <p14:sldIdLst>
            <p14:sldId id="2134805391"/>
            <p14:sldId id="2134805407"/>
          </p14:sldIdLst>
        </p14:section>
        <p14:section name="Connect to Azure Sentinel" id="{FD438975-C1A9-4303-9885-BC8AB1E78D12}">
          <p14:sldIdLst>
            <p14:sldId id="2134805413"/>
            <p14:sldId id="2134805412"/>
            <p14:sldId id="2134805414"/>
            <p14:sldId id="213480541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initials="RD" userId="S::ridive@microsoft.com::1d7465a4-5cd3-4dc8-8db9-565c720ebd9c" providerId="AD"/>
  <p188:author id="{B9EA668F-1E49-EEE0-2F90-D77635BF14DD}" name="Richard Diver" initials="" userId="ridive@microsoft.com" providerId="O365"/>
  <p188:author id="{CD7DEF9D-7F7B-E61C-70D5-DC8693AB9D01}" name="James Cabe" initials="JC" userId="S::jcabe@microsoft.com::9b97584b-5d7d-4a95-b771-8733b663b1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83"/>
    <p:restoredTop sz="77945"/>
  </p:normalViewPr>
  <p:slideViewPr>
    <p:cSldViewPr snapToGrid="0">
      <p:cViewPr varScale="1">
        <p:scale>
          <a:sx n="117" d="100"/>
          <a:sy n="117" d="100"/>
        </p:scale>
        <p:origin x="21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comments/modernComment_108_6E190DB1.xml><?xml version="1.0" encoding="utf-8"?>
<p188:cmLst xmlns:a="http://schemas.openxmlformats.org/drawingml/2006/main" xmlns:r="http://schemas.openxmlformats.org/officeDocument/2006/relationships" xmlns:p188="http://schemas.microsoft.com/office/powerpoint/2018/8/main">
  <p188:cm id="{71E06B42-0C09-4CD5-A77E-35AB91477A1F}" authorId="{CD7DEF9D-7F7B-E61C-70D5-DC8693AB9D01}" created="2021-03-04T17:13:57.166">
    <pc:sldMkLst xmlns:pc="http://schemas.microsoft.com/office/powerpoint/2013/main/command">
      <pc:docMk/>
      <pc:sldMk cId="1847135665" sldId="264"/>
    </pc:sldMkLst>
    <p188:replyLst>
      <p188:reply id="{D84DF79D-A60B-4884-91BD-19D7EFB9D959}" authorId="{2CD20301-4287-9041-12C5-ED81E193C2E0}" created="2021-03-04T21:55:02.874">
        <p188:txBody>
          <a:bodyPr/>
          <a:lstStyle/>
          <a:p>
            <a:r>
              <a:rPr lang="en-US"/>
              <a:t>much better, thank you. We will need some documented guidance on this I think</a:t>
            </a:r>
          </a:p>
        </p188:txBody>
      </p188:reply>
    </p188:replyLst>
    <p188:txBody>
      <a:bodyPr/>
      <a:lstStyle/>
      <a:p>
        <a:r>
          <a:rPr lang="en-US"/>
          <a:t>[@Richard Diver] "Export Firewall Rules" should likely be changed to "Collect Enrichment data" and break it out underneath: 1. Firewall Configuration 2. WMI Data 3. Authorized asset data (possible from AD as well)</a:t>
        </a:r>
      </a:p>
    </p188:txBody>
  </p188:cm>
  <p188:cm id="{53D8B592-DCAC-44EF-BDA0-25A119449C4B}" authorId="{CD7DEF9D-7F7B-E61C-70D5-DC8693AB9D01}" created="2021-03-04T17:15:43.203">
    <pc:sldMkLst xmlns:pc="http://schemas.microsoft.com/office/powerpoint/2013/main/command">
      <pc:docMk/>
      <pc:sldMk cId="1847135665" sldId="264"/>
    </pc:sldMkLst>
    <p188:replyLst>
      <p188:reply id="{8C51554A-F72A-49C4-AD49-D322C1AC584D}" authorId="{2CD20301-4287-9041-12C5-ED81E193C2E0}" created="2021-03-04T21:57:27.479">
        <p188:txBody>
          <a:bodyPr/>
          <a:lstStyle/>
          <a:p>
            <a:r>
              <a:rPr lang="en-US"/>
              <a:t>added as blue box below, again expect this will become well documented as best practices in a workshop
</a:t>
            </a:r>
          </a:p>
        </p188:txBody>
      </p188:reply>
    </p188:replyLst>
    <p188:txBody>
      <a:bodyPr/>
      <a:lstStyle/>
      <a:p>
        <a:r>
          <a:rPr lang="en-US"/>
          <a:t>[@Richard Diver] I would add "table top new controls-mitigations (low hanging fruit)" after "Review with customer"</a:t>
        </a:r>
      </a:p>
    </p188:txBody>
  </p188:cm>
  <p188:cm id="{0E8036F2-952F-43AA-9B30-02C66E4F4836}" authorId="{2CD20301-4287-9041-12C5-ED81E193C2E0}" created="2021-03-04T21:54:39.838">
    <ac:deMkLst xmlns:ac="http://schemas.microsoft.com/office/drawing/2013/main/command">
      <pc:docMk xmlns:pc="http://schemas.microsoft.com/office/powerpoint/2013/main/command"/>
      <pc:sldMk xmlns:pc="http://schemas.microsoft.com/office/powerpoint/2013/main/command" cId="1847135665" sldId="264"/>
      <ac:spMk id="23" creationId="{008578DA-F83F-4DFB-89E7-C6F9AEF1F25F}"/>
    </ac:deMkLst>
    <p188:txBody>
      <a:bodyPr/>
      <a:lstStyle/>
      <a:p>
        <a:r>
          <a:rPr lang="en-US"/>
          <a:t>[@James Cabe] can you add anything to the asset list review and the diagram review boxes ?
</a:t>
        </a:r>
      </a:p>
    </p188:txBody>
  </p188:cm>
</p188:cmLst>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659125-CA31-4F66-B7D1-A18AB90C74CB}"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F7394-A8CD-41D9-9517-25A5AD1FD4E9}" type="slidenum">
              <a:rPr lang="en-US" smtClean="0"/>
              <a:t>‹#›</a:t>
            </a:fld>
            <a:endParaRPr lang="en-US"/>
          </a:p>
        </p:txBody>
      </p:sp>
    </p:spTree>
    <p:extLst>
      <p:ext uri="{BB962C8B-B14F-4D97-AF65-F5344CB8AC3E}">
        <p14:creationId xmlns:p14="http://schemas.microsoft.com/office/powerpoint/2010/main" val="368170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uy.hpe.com/us/en/servers/edgeline-systems/edgeline-systems/edgeline-converged-edge-systems/hpe-edgeline-el300-converged-edge-system/p/1011127891"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defender-for-iot/how-to-activate-and-set-up-your-senso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a:t>
            </a:fld>
            <a:endParaRPr lang="en-US"/>
          </a:p>
        </p:txBody>
      </p:sp>
    </p:spTree>
    <p:extLst>
      <p:ext uri="{BB962C8B-B14F-4D97-AF65-F5344CB8AC3E}">
        <p14:creationId xmlns:p14="http://schemas.microsoft.com/office/powerpoint/2010/main" val="3636434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https://portal.azure.com/#blade/Microsoft_Azure_IoT_Defender/IoTDefenderDashboard/Getting_Started</a:t>
            </a:r>
          </a:p>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21</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https://portal.azure.com/#blade/Microsoft_Azure_IoT_Defender/IoTDefenderDashboard/Getting_Started</a:t>
            </a:r>
          </a:p>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22</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https://portal.azure.com/#blade/Microsoft_Azure_IoT_Defender/IoTDefenderDashboard/Getting_Started</a:t>
            </a:r>
          </a:p>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23</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https://portal.azure.com/#blade/Microsoft_Azure_IoT_Defender/IoTDefenderDashboard/Getting_Started</a:t>
            </a:r>
          </a:p>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25</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26</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27</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28</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29</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a:t>
            </a:r>
            <a:r>
              <a:rPr lang="en-US" dirty="0" err="1"/>
              <a:t>Sheps</a:t>
            </a:r>
            <a:r>
              <a:rPr lang="en-US" dirty="0"/>
              <a:t>: discuss hardware requirements</a:t>
            </a:r>
          </a:p>
          <a:p>
            <a:r>
              <a:rPr lang="en-US" dirty="0"/>
              <a:t>Each environment has different needs for the hardware based on environment</a:t>
            </a:r>
          </a:p>
          <a:p>
            <a:r>
              <a:rPr lang="en-US" dirty="0" err="1"/>
              <a:t>线下</a:t>
            </a:r>
            <a:r>
              <a:rPr lang="zh-CN" altLang="en-US" dirty="0"/>
              <a:t>（本地）传感器配置的视频例子： </a:t>
            </a:r>
            <a:r>
              <a:rPr lang="en-US" dirty="0"/>
              <a:t>https://</a:t>
            </a:r>
            <a:r>
              <a:rPr lang="en-US" dirty="0" err="1"/>
              <a:t>www.youtube.com</a:t>
            </a:r>
            <a:r>
              <a:rPr lang="en-US" dirty="0"/>
              <a:t>/</a:t>
            </a:r>
            <a:r>
              <a:rPr lang="en-US" dirty="0" err="1"/>
              <a:t>watch?v</a:t>
            </a:r>
            <a:r>
              <a:rPr lang="en-US" dirty="0"/>
              <a:t>=T1uvD2-W9t4&amp;list=PLhTS5hnNCfqdgleMGHi37UwcquB4y-e4-&amp;index=3</a:t>
            </a:r>
          </a:p>
          <a:p>
            <a:r>
              <a:rPr lang="en-US" dirty="0" err="1"/>
              <a:t>线上传感器配置的视频例子</a:t>
            </a:r>
            <a:r>
              <a:rPr lang="zh-CN" altLang="en-US" dirty="0"/>
              <a:t>：</a:t>
            </a:r>
            <a:r>
              <a:rPr lang="en-US" dirty="0"/>
              <a:t>https://</a:t>
            </a:r>
            <a:r>
              <a:rPr lang="en-US" dirty="0" err="1"/>
              <a:t>www.youtube.com</a:t>
            </a:r>
            <a:r>
              <a:rPr lang="en-US" dirty="0"/>
              <a:t>/</a:t>
            </a:r>
            <a:r>
              <a:rPr lang="en-US" dirty="0" err="1"/>
              <a:t>watch?v</a:t>
            </a:r>
            <a:r>
              <a:rPr lang="en-US" dirty="0"/>
              <a:t>=gWd0AecmHqk&amp;list=PLhTS5hnNCfqdgleMGHi37UwcquB4y-e4-&amp;index=4</a:t>
            </a:r>
          </a:p>
          <a:p>
            <a:endParaRPr lang="en-US" dirty="0"/>
          </a:p>
          <a:p>
            <a:r>
              <a:rPr lang="en-US" dirty="0" err="1"/>
              <a:t>虚拟vs实体传感器的对比</a:t>
            </a:r>
            <a:r>
              <a:rPr lang="zh-CN" altLang="en-US" dirty="0"/>
              <a:t>：</a:t>
            </a:r>
            <a:r>
              <a:rPr lang="en-US" dirty="0"/>
              <a:t>https://</a:t>
            </a:r>
            <a:r>
              <a:rPr lang="en-US" dirty="0" err="1"/>
              <a:t>docs.microsoft.com</a:t>
            </a:r>
            <a:r>
              <a:rPr lang="en-US" dirty="0"/>
              <a:t>/</a:t>
            </a:r>
            <a:r>
              <a:rPr lang="en-US" dirty="0" err="1"/>
              <a:t>en</a:t>
            </a:r>
            <a:r>
              <a:rPr lang="en-US" dirty="0"/>
              <a:t>-us/azure/defender-for-</a:t>
            </a:r>
            <a:r>
              <a:rPr lang="en-US" dirty="0" err="1"/>
              <a:t>iot</a:t>
            </a:r>
            <a:r>
              <a:rPr lang="en-US" dirty="0"/>
              <a:t>/organizations/how-to-install-software</a:t>
            </a:r>
          </a:p>
          <a:p>
            <a:endParaRPr lang="en-US" dirty="0"/>
          </a:p>
          <a:p>
            <a:r>
              <a:rPr lang="en-US" dirty="0">
                <a:hlinkClick r:id="rId3"/>
              </a:rPr>
              <a:t>HPE Edgeline EL300 Converged Edge System | HPE Store US</a:t>
            </a:r>
            <a:endParaRPr lang="en-US" dirty="0"/>
          </a:p>
        </p:txBody>
      </p:sp>
      <p:sp>
        <p:nvSpPr>
          <p:cNvPr id="4" name="Slide Number Placeholder 3"/>
          <p:cNvSpPr>
            <a:spLocks noGrp="1"/>
          </p:cNvSpPr>
          <p:nvPr>
            <p:ph type="sldNum" sz="quarter" idx="5"/>
          </p:nvPr>
        </p:nvSpPr>
        <p:spPr/>
        <p:txBody>
          <a:bodyPr/>
          <a:lstStyle/>
          <a:p>
            <a:fld id="{500F7394-A8CD-41D9-9517-25A5AD1FD4E9}" type="slidenum">
              <a:rPr lang="en-US" smtClean="0"/>
              <a:t>31</a:t>
            </a:fld>
            <a:endParaRPr lang="en-US"/>
          </a:p>
        </p:txBody>
      </p:sp>
    </p:spTree>
    <p:extLst>
      <p:ext uri="{BB962C8B-B14F-4D97-AF65-F5344CB8AC3E}">
        <p14:creationId xmlns:p14="http://schemas.microsoft.com/office/powerpoint/2010/main" val="762539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上面部分的是</a:t>
            </a:r>
            <a:r>
              <a:rPr lang="zh-CN" altLang="en-US" dirty="0"/>
              <a:t> ：在</a:t>
            </a:r>
            <a:r>
              <a:rPr lang="en-US" altLang="zh-CN" dirty="0"/>
              <a:t> azure</a:t>
            </a:r>
            <a:r>
              <a:rPr lang="zh-CN" altLang="en-US" dirty="0"/>
              <a:t>上跑的</a:t>
            </a:r>
            <a:r>
              <a:rPr lang="en-US" altLang="zh-CN" dirty="0"/>
              <a:t>;</a:t>
            </a:r>
          </a:p>
          <a:p>
            <a:endParaRPr lang="en-US" altLang="zh-CN" dirty="0"/>
          </a:p>
          <a:p>
            <a:r>
              <a:rPr lang="en-US" altLang="zh-CN" dirty="0"/>
              <a:t>defender for IoT </a:t>
            </a:r>
            <a:r>
              <a:rPr lang="zh-CN" altLang="en-US" dirty="0"/>
              <a:t>可把从</a:t>
            </a:r>
            <a:r>
              <a:rPr lang="en-US" altLang="zh-CN" dirty="0"/>
              <a:t>on</a:t>
            </a:r>
            <a:r>
              <a:rPr lang="zh-CN" altLang="en-US" dirty="0"/>
              <a:t> </a:t>
            </a:r>
            <a:r>
              <a:rPr lang="en-US" altLang="zh-CN" dirty="0"/>
              <a:t>premise</a:t>
            </a:r>
            <a:r>
              <a:rPr lang="zh-CN" altLang="en-US" dirty="0"/>
              <a:t>模块收集到的信息发送到</a:t>
            </a:r>
            <a:r>
              <a:rPr lang="en-US" altLang="zh-CN" dirty="0"/>
              <a:t>sentinel</a:t>
            </a:r>
            <a:r>
              <a:rPr lang="zh-CN" altLang="en-US" dirty="0"/>
              <a:t>上进行进一步的调查和搜寻</a:t>
            </a:r>
            <a:endParaRPr lang="en-CA" altLang="zh-CN" dirty="0"/>
          </a:p>
          <a:p>
            <a:endParaRPr lang="en-CA" altLang="zh-CN" dirty="0"/>
          </a:p>
          <a:p>
            <a:r>
              <a:rPr lang="en-CA" altLang="zh-CN" dirty="0"/>
              <a:t>Assets Inventory: </a:t>
            </a:r>
            <a:r>
              <a:rPr lang="zh-CN" altLang="en-US" dirty="0"/>
              <a:t>知道你的</a:t>
            </a:r>
            <a:r>
              <a:rPr lang="en-US" altLang="zh-CN" dirty="0"/>
              <a:t>IoT</a:t>
            </a:r>
            <a:r>
              <a:rPr lang="zh-CN" altLang="en-US" dirty="0"/>
              <a:t>设备上有什么，没有什么</a:t>
            </a:r>
            <a:endParaRPr lang="en-CA" altLang="zh-CN" dirty="0"/>
          </a:p>
          <a:p>
            <a:endParaRPr lang="en-CA" altLang="zh-CN" dirty="0"/>
          </a:p>
          <a:p>
            <a:r>
              <a:rPr lang="en-US" altLang="zh-CN" dirty="0"/>
              <a:t>Azure</a:t>
            </a:r>
            <a:r>
              <a:rPr lang="zh-CN" altLang="en-US" dirty="0"/>
              <a:t> </a:t>
            </a:r>
            <a:r>
              <a:rPr lang="en-US" altLang="zh-CN" dirty="0"/>
              <a:t>Sentinel</a:t>
            </a:r>
            <a:r>
              <a:rPr lang="zh-CN" altLang="en-US" dirty="0"/>
              <a:t>：</a:t>
            </a:r>
            <a:r>
              <a:rPr lang="en-CA" altLang="zh-CN" dirty="0"/>
              <a:t>1. </a:t>
            </a:r>
            <a:r>
              <a:rPr lang="zh-CN" altLang="en-US" dirty="0"/>
              <a:t>警报和事件</a:t>
            </a:r>
            <a:r>
              <a:rPr lang="en-CA" altLang="zh-CN" dirty="0"/>
              <a:t>2. </a:t>
            </a:r>
            <a:r>
              <a:rPr lang="zh-CN" altLang="en-US" dirty="0"/>
              <a:t>调查和威胁追踪</a:t>
            </a:r>
            <a:r>
              <a:rPr lang="en-CA" altLang="zh-CN" dirty="0"/>
              <a:t> 3. IT/IoT/OT-specific SOAR playbooks 4. </a:t>
            </a:r>
            <a:r>
              <a:rPr lang="zh-CN" altLang="en-CA" dirty="0"/>
              <a:t>威胁</a:t>
            </a:r>
            <a:r>
              <a:rPr lang="zh-CN" altLang="en-US" dirty="0"/>
              <a:t>情报</a:t>
            </a:r>
            <a:endParaRPr lang="en-CA" altLang="zh-CN" dirty="0"/>
          </a:p>
          <a:p>
            <a:endParaRPr lang="en-CA" altLang="zh-CN" dirty="0"/>
          </a:p>
          <a:p>
            <a:r>
              <a:rPr lang="en-US" dirty="0" err="1"/>
              <a:t>下面部分的是</a:t>
            </a:r>
            <a:r>
              <a:rPr lang="zh-CN" altLang="en-US" dirty="0"/>
              <a:t> ：在本地上跑的</a:t>
            </a:r>
            <a:endParaRPr lang="en-CA" altLang="zh-CN" dirty="0"/>
          </a:p>
          <a:p>
            <a:endParaRPr lang="en-CA" altLang="zh-CN" dirty="0"/>
          </a:p>
          <a:p>
            <a:r>
              <a:rPr lang="en-US" dirty="0"/>
              <a:t>Brownfield: </a:t>
            </a:r>
            <a:r>
              <a:rPr lang="en-US" dirty="0" err="1"/>
              <a:t>unmanaged不受管控</a:t>
            </a:r>
            <a:r>
              <a:rPr lang="en-US" dirty="0"/>
              <a:t>, </a:t>
            </a:r>
            <a:r>
              <a:rPr lang="en-US" dirty="0" err="1"/>
              <a:t>比较老的设备</a:t>
            </a:r>
            <a:r>
              <a:rPr lang="zh-CN" altLang="en-US" dirty="0"/>
              <a:t>，我们不能够把</a:t>
            </a:r>
            <a:r>
              <a:rPr lang="en-US" altLang="zh-CN" dirty="0"/>
              <a:t>agent</a:t>
            </a:r>
            <a:r>
              <a:rPr lang="zh-CN" altLang="en-US" dirty="0"/>
              <a:t>安装在它们上面</a:t>
            </a:r>
            <a:endParaRPr lang="en-US" dirty="0"/>
          </a:p>
          <a:p>
            <a:r>
              <a:rPr lang="en-US" dirty="0"/>
              <a:t>Greenfield</a:t>
            </a:r>
            <a:r>
              <a:rPr lang="en-CA" dirty="0"/>
              <a:t>:</a:t>
            </a:r>
            <a:r>
              <a:rPr lang="en-US" dirty="0"/>
              <a:t> </a:t>
            </a:r>
            <a:r>
              <a:rPr lang="en-CA" dirty="0" err="1"/>
              <a:t>managed受管控的</a:t>
            </a:r>
            <a:endParaRPr lang="en-CA" dirty="0"/>
          </a:p>
          <a:p>
            <a:endParaRPr lang="en-CA" dirty="0"/>
          </a:p>
          <a:p>
            <a:r>
              <a:rPr lang="en-CA" dirty="0"/>
              <a:t>Security</a:t>
            </a:r>
            <a:r>
              <a:rPr lang="zh-CN" altLang="en-US" dirty="0"/>
              <a:t> </a:t>
            </a:r>
            <a:r>
              <a:rPr lang="en-US" altLang="zh-CN" dirty="0"/>
              <a:t>Module: </a:t>
            </a:r>
            <a:r>
              <a:rPr lang="zh-CN" altLang="en-US" dirty="0"/>
              <a:t>安全模块，</a:t>
            </a:r>
            <a:r>
              <a:rPr lang="en-US" altLang="zh-CN" dirty="0"/>
              <a:t>lightweight</a:t>
            </a:r>
            <a:r>
              <a:rPr lang="zh-CN" altLang="en-US" dirty="0"/>
              <a:t> </a:t>
            </a:r>
            <a:r>
              <a:rPr lang="en-US" altLang="zh-CN" dirty="0"/>
              <a:t>agent</a:t>
            </a:r>
            <a:r>
              <a:rPr lang="zh-CN" altLang="en-US" dirty="0"/>
              <a:t>，可用于所有的</a:t>
            </a:r>
            <a:r>
              <a:rPr lang="en-US" altLang="zh-CN" dirty="0" err="1"/>
              <a:t>iot</a:t>
            </a:r>
            <a:r>
              <a:rPr lang="zh-CN" altLang="en-US" dirty="0"/>
              <a:t>设备</a:t>
            </a:r>
            <a:endParaRPr lang="en-CA" altLang="zh-CN" dirty="0"/>
          </a:p>
          <a:p>
            <a:endParaRPr lang="en-CA" dirty="0"/>
          </a:p>
          <a:p>
            <a:r>
              <a:rPr lang="en-CA" sz="1200" b="0" i="0" kern="1200" dirty="0">
                <a:solidFill>
                  <a:schemeClr val="tx1"/>
                </a:solidFill>
                <a:effectLst/>
                <a:latin typeface="+mn-lt"/>
                <a:ea typeface="+mn-ea"/>
                <a:cs typeface="+mn-cs"/>
              </a:rPr>
              <a:t>Microsoft Defender for Endpoint </a:t>
            </a:r>
            <a:r>
              <a:rPr lang="zh-CN" altLang="en-US" sz="1200" b="0" i="0" kern="1200" dirty="0">
                <a:solidFill>
                  <a:schemeClr val="tx1"/>
                </a:solidFill>
                <a:effectLst/>
                <a:latin typeface="+mn-lt"/>
                <a:ea typeface="+mn-ea"/>
                <a:cs typeface="+mn-cs"/>
              </a:rPr>
              <a:t>是一个企业终结点安全平台，旨在帮助企业网络预防、检测、调查和响应高级威胁。</a:t>
            </a:r>
            <a:endParaRPr lang="en-CA" altLang="zh-CN" sz="1200" b="0" i="0" kern="1200" dirty="0">
              <a:solidFill>
                <a:schemeClr val="tx1"/>
              </a:solidFill>
              <a:effectLst/>
              <a:latin typeface="+mn-lt"/>
              <a:ea typeface="+mn-ea"/>
              <a:cs typeface="+mn-cs"/>
            </a:endParaRPr>
          </a:p>
          <a:p>
            <a:endParaRPr lang="en-CA" altLang="zh-CN"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Defender for IoT On-Premise Manager: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）现在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我们也有</a:t>
            </a:r>
            <a:r>
              <a:rPr lang="en-CA" sz="1200" b="0" i="0" kern="1200" dirty="0">
                <a:solidFill>
                  <a:schemeClr val="tx1"/>
                </a:solidFill>
                <a:effectLst/>
                <a:latin typeface="+mn-lt"/>
                <a:ea typeface="+mn-ea"/>
                <a:cs typeface="+mn-cs"/>
              </a:rPr>
              <a:t>Azure</a:t>
            </a:r>
            <a:r>
              <a:rPr lang="en-US" altLang="zh-CN" sz="1200" b="0" i="0" kern="1200" dirty="0">
                <a:solidFill>
                  <a:schemeClr val="tx1"/>
                </a:solidFill>
                <a:effectLst/>
                <a:latin typeface="+mn-lt"/>
                <a:ea typeface="+mn-ea"/>
                <a:cs typeface="+mn-cs"/>
              </a:rPr>
              <a:t> Defender for IoT On-Premise Manager</a:t>
            </a:r>
            <a:r>
              <a:rPr lang="zh-CN" altLang="en-US" sz="1200" b="0" i="0" kern="1200" dirty="0">
                <a:solidFill>
                  <a:schemeClr val="tx1"/>
                </a:solidFill>
                <a:effectLst/>
                <a:latin typeface="+mn-lt"/>
                <a:ea typeface="+mn-ea"/>
                <a:cs typeface="+mn-cs"/>
              </a:rPr>
              <a:t>。例如你有多个传感器并且你想用</a:t>
            </a:r>
            <a:r>
              <a:rPr lang="en-US" altLang="zh-CN" sz="1200" b="0" i="0" kern="1200" dirty="0">
                <a:solidFill>
                  <a:schemeClr val="tx1"/>
                </a:solidFill>
                <a:effectLst/>
                <a:latin typeface="+mn-lt"/>
                <a:ea typeface="+mn-ea"/>
                <a:cs typeface="+mn-cs"/>
              </a:rPr>
              <a:t>on premise</a:t>
            </a:r>
            <a:r>
              <a:rPr lang="zh-CN" altLang="en-US" sz="1200" b="0" i="0" kern="1200" dirty="0">
                <a:solidFill>
                  <a:schemeClr val="tx1"/>
                </a:solidFill>
                <a:effectLst/>
                <a:latin typeface="+mn-lt"/>
                <a:ea typeface="+mn-ea"/>
                <a:cs typeface="+mn-cs"/>
              </a:rPr>
              <a:t>（本地部署的）</a:t>
            </a:r>
            <a:r>
              <a:rPr lang="en-US" altLang="zh-CN" sz="1200" b="0" i="0" kern="1200" dirty="0">
                <a:solidFill>
                  <a:schemeClr val="tx1"/>
                </a:solidFill>
                <a:effectLst/>
                <a:latin typeface="+mn-lt"/>
                <a:ea typeface="+mn-ea"/>
                <a:cs typeface="+mn-cs"/>
              </a:rPr>
              <a:t> solution</a:t>
            </a:r>
            <a:r>
              <a:rPr lang="zh-CN" altLang="en-US" sz="1200" b="0" i="0" kern="1200" dirty="0">
                <a:solidFill>
                  <a:schemeClr val="tx1"/>
                </a:solidFill>
                <a:effectLst/>
                <a:latin typeface="+mn-lt"/>
                <a:ea typeface="+mn-ea"/>
                <a:cs typeface="+mn-cs"/>
              </a:rPr>
              <a:t>来管理它们，就像在一个没有接入互联网的核设施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您需要给它的网络提供一些解决方案，那么你就可以在这些网络放置一个</a:t>
            </a:r>
            <a:r>
              <a:rPr lang="en-US" altLang="zh-CN" sz="1200" b="0" i="0" kern="1200" dirty="0">
                <a:solidFill>
                  <a:schemeClr val="tx1"/>
                </a:solidFill>
                <a:effectLst/>
                <a:latin typeface="+mn-lt"/>
                <a:ea typeface="+mn-ea"/>
                <a:cs typeface="+mn-cs"/>
              </a:rPr>
              <a:t>on</a:t>
            </a:r>
            <a:r>
              <a:rPr lang="zh-CN" altLang="en-US" sz="1200" b="0" i="0"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premise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manager</a:t>
            </a:r>
            <a:r>
              <a:rPr lang="zh-CN" altLang="en-US" sz="1200" b="0" i="0" kern="1200" dirty="0">
                <a:solidFill>
                  <a:schemeClr val="tx1"/>
                </a:solidFill>
                <a:effectLst/>
                <a:latin typeface="+mn-lt"/>
                <a:ea typeface="+mn-ea"/>
                <a:cs typeface="+mn-cs"/>
              </a:rPr>
              <a:t>来进一步管理它。</a:t>
            </a:r>
            <a:endParaRPr lang="en-CA" altLang="zh-CN"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CA" altLang="zh-CN" sz="1200" b="0" i="0" kern="1200" dirty="0">
                <a:solidFill>
                  <a:schemeClr val="tx1"/>
                </a:solidFill>
                <a:effectLst/>
                <a:latin typeface="+mn-lt"/>
                <a:ea typeface="+mn-ea"/>
                <a:cs typeface="+mn-cs"/>
              </a:rPr>
              <a:t>Manager</a:t>
            </a:r>
            <a:r>
              <a:rPr lang="zh-CN" altLang="en-CA" sz="1200" b="0" i="0" kern="1200" dirty="0">
                <a:solidFill>
                  <a:schemeClr val="tx1"/>
                </a:solidFill>
                <a:effectLst/>
                <a:latin typeface="+mn-lt"/>
                <a:ea typeface="+mn-ea"/>
                <a:cs typeface="+mn-cs"/>
              </a:rPr>
              <a:t>是</a:t>
            </a:r>
            <a:r>
              <a:rPr lang="zh-CN" altLang="en-US" sz="1200" b="0" i="0" kern="1200" dirty="0">
                <a:solidFill>
                  <a:schemeClr val="tx1"/>
                </a:solidFill>
                <a:effectLst/>
                <a:latin typeface="+mn-lt"/>
                <a:ea typeface="+mn-ea"/>
                <a:cs typeface="+mn-cs"/>
              </a:rPr>
              <a:t>一个你可以下载和安装的基于</a:t>
            </a:r>
            <a:r>
              <a:rPr lang="en-US" altLang="zh-CN" sz="1200" b="0" i="0" kern="1200" dirty="0" err="1">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系统的机器，它可连接到多个传感器，并对传感器的配置进行备份，以及当我们有新的安全文件想要发送给它们时，有新的密码管理时，或我们想看见跨多个系统的威胁和警报时，也会给传感器进行更新。</a:t>
            </a:r>
            <a:endParaRPr lang="en-CA" altLang="zh-CN" sz="1200" b="0" i="0" kern="1200" dirty="0">
              <a:solidFill>
                <a:schemeClr val="tx1"/>
              </a:solidFill>
              <a:effectLst/>
              <a:latin typeface="+mn-lt"/>
              <a:ea typeface="+mn-ea"/>
              <a:cs typeface="+mn-cs"/>
            </a:endParaRPr>
          </a:p>
          <a:p>
            <a:endParaRPr lang="en-US" dirty="0"/>
          </a:p>
          <a:p>
            <a:r>
              <a:rPr lang="en-US" dirty="0" err="1"/>
              <a:t>视频例子</a:t>
            </a:r>
            <a:r>
              <a:rPr lang="en-US" dirty="0"/>
              <a:t>: https://</a:t>
            </a:r>
            <a:r>
              <a:rPr lang="en-US" dirty="0" err="1"/>
              <a:t>www.youtube.com</a:t>
            </a:r>
            <a:r>
              <a:rPr lang="en-US" dirty="0"/>
              <a:t>/</a:t>
            </a:r>
            <a:r>
              <a:rPr lang="en-US" dirty="0" err="1"/>
              <a:t>watch?v</a:t>
            </a:r>
            <a:r>
              <a:rPr lang="en-US" dirty="0"/>
              <a:t>=r2kXLFaNg7w</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20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视频例子</a:t>
            </a:r>
            <a:r>
              <a:rPr lang="en-US" sz="1200" dirty="0"/>
              <a:t>: https://</a:t>
            </a:r>
            <a:r>
              <a:rPr lang="en-US" sz="1200" dirty="0" err="1"/>
              <a:t>www.youtube.com</a:t>
            </a:r>
            <a:r>
              <a:rPr lang="en-US" sz="1200" dirty="0"/>
              <a:t>/</a:t>
            </a:r>
            <a:r>
              <a:rPr lang="en-US" sz="1200" dirty="0" err="1"/>
              <a:t>watch?v</a:t>
            </a:r>
            <a:r>
              <a:rPr lang="en-US" sz="1200" dirty="0"/>
              <a:t>=vU283nfVQFs&amp;list=PLhTS5hnNCfqdgleMGHi37UwcquB4y-e4-</a:t>
            </a:r>
          </a:p>
          <a:p>
            <a:endParaRPr lang="en-US" dirty="0"/>
          </a:p>
          <a:p>
            <a:r>
              <a:rPr lang="en-US" dirty="0"/>
              <a:t>Purdue </a:t>
            </a:r>
            <a:r>
              <a:rPr lang="en-US" dirty="0" err="1"/>
              <a:t>模块</a:t>
            </a:r>
            <a:r>
              <a:rPr lang="zh-CN" altLang="en-US" dirty="0"/>
              <a:t>是关于安全系统的</a:t>
            </a:r>
            <a:endParaRPr lang="en-CA" altLang="zh-CN" dirty="0"/>
          </a:p>
          <a:p>
            <a:endParaRPr lang="en-US" dirty="0"/>
          </a:p>
          <a:p>
            <a:r>
              <a:rPr lang="en-US" dirty="0"/>
              <a:t>OT</a:t>
            </a:r>
            <a:r>
              <a:rPr lang="zh-CN" altLang="en-US" dirty="0"/>
              <a:t>环境中不需要安装</a:t>
            </a:r>
            <a:r>
              <a:rPr lang="en-CA" altLang="zh-CN" dirty="0"/>
              <a:t>agent</a:t>
            </a:r>
          </a:p>
          <a:p>
            <a:endParaRPr lang="en-CA" altLang="zh-CN" dirty="0"/>
          </a:p>
          <a:p>
            <a:r>
              <a:rPr lang="en-US" dirty="0"/>
              <a:t>传感器: </a:t>
            </a:r>
            <a:r>
              <a:rPr lang="zh-CN" altLang="en-US" dirty="0"/>
              <a:t>基于</a:t>
            </a:r>
            <a:r>
              <a:rPr lang="en-US" dirty="0" err="1"/>
              <a:t>linux</a:t>
            </a:r>
            <a:r>
              <a:rPr lang="zh-CN" altLang="en-US" dirty="0"/>
              <a:t>的机器，既可以在物理硬件上，也可以将其放在运行在现有服务器中的</a:t>
            </a:r>
            <a:r>
              <a:rPr lang="en-US" dirty="0"/>
              <a:t>VM</a:t>
            </a:r>
            <a:r>
              <a:rPr lang="zh-CN" altLang="en-US" dirty="0"/>
              <a:t>中</a:t>
            </a:r>
            <a:r>
              <a:rPr lang="en-US" altLang="zh-CN" dirty="0"/>
              <a:t>(</a:t>
            </a:r>
            <a:r>
              <a:rPr lang="zh-CN" altLang="en-US" dirty="0"/>
              <a:t>如果有的话</a:t>
            </a:r>
            <a:r>
              <a:rPr lang="en-US" altLang="zh-CN" dirty="0"/>
              <a:t>)</a:t>
            </a:r>
            <a:r>
              <a:rPr lang="zh-CN" altLang="en-US" dirty="0"/>
              <a:t>。</a:t>
            </a:r>
            <a:r>
              <a:rPr lang="en-US" altLang="zh-CN" dirty="0"/>
              <a:t>(</a:t>
            </a:r>
            <a:r>
              <a:rPr lang="zh-CN" altLang="en-US" dirty="0"/>
              <a:t>离线完全可以</a:t>
            </a:r>
            <a:r>
              <a:rPr lang="en-US" altLang="zh-CN" dirty="0"/>
              <a:t>)</a:t>
            </a:r>
          </a:p>
          <a:p>
            <a:endParaRPr lang="en-US" altLang="zh-CN" dirty="0"/>
          </a:p>
          <a:p>
            <a:r>
              <a:rPr lang="en-US" dirty="0"/>
              <a:t>PCAP </a:t>
            </a:r>
            <a:r>
              <a:rPr lang="en-US" dirty="0" err="1"/>
              <a:t>文件</a:t>
            </a:r>
            <a:r>
              <a:rPr lang="en-US" dirty="0"/>
              <a:t>: </a:t>
            </a:r>
            <a:r>
              <a:rPr lang="en-US" altLang="zh-CN" dirty="0"/>
              <a:t>1</a:t>
            </a:r>
            <a:r>
              <a:rPr lang="zh-CN" altLang="en-US" dirty="0"/>
              <a:t>）</a:t>
            </a:r>
            <a:r>
              <a:rPr lang="en-CA" sz="1200" b="0" i="0" kern="1200" dirty="0" err="1">
                <a:solidFill>
                  <a:schemeClr val="tx1"/>
                </a:solidFill>
                <a:effectLst/>
                <a:latin typeface="+mn-lt"/>
                <a:ea typeface="+mn-ea"/>
                <a:cs typeface="+mn-cs"/>
              </a:rPr>
              <a:t>pcap</a:t>
            </a:r>
            <a:r>
              <a:rPr lang="zh-CN" altLang="en-US" sz="1200" b="0" i="0" kern="1200" dirty="0">
                <a:solidFill>
                  <a:schemeClr val="tx1"/>
                </a:solidFill>
                <a:effectLst/>
                <a:latin typeface="+mn-lt"/>
                <a:ea typeface="+mn-ea"/>
                <a:cs typeface="+mn-cs"/>
              </a:rPr>
              <a:t>文件是常用的数据报存储格式，可以理解为就是一种文件格式，只不过里面的数据是按照特定格式存储的。对</a:t>
            </a:r>
            <a:r>
              <a:rPr lang="en-CA" sz="1200" b="0" i="0" kern="1200" dirty="0">
                <a:solidFill>
                  <a:schemeClr val="tx1"/>
                </a:solidFill>
                <a:effectLst/>
                <a:latin typeface="+mn-lt"/>
                <a:ea typeface="+mn-ea"/>
                <a:cs typeface="+mn-cs"/>
              </a:rPr>
              <a:t>Wireshark</a:t>
            </a:r>
            <a:r>
              <a:rPr lang="zh-CN" altLang="en-US" sz="1200" b="0" i="0" kern="1200" dirty="0">
                <a:solidFill>
                  <a:schemeClr val="tx1"/>
                </a:solidFill>
                <a:effectLst/>
                <a:latin typeface="+mn-lt"/>
                <a:ea typeface="+mn-ea"/>
                <a:cs typeface="+mn-cs"/>
              </a:rPr>
              <a:t>抓包保存在</a:t>
            </a:r>
            <a:r>
              <a:rPr lang="en-CA" sz="1200" b="0" i="0" kern="1200" dirty="0" err="1">
                <a:solidFill>
                  <a:schemeClr val="tx1"/>
                </a:solidFill>
                <a:effectLst/>
                <a:latin typeface="+mn-lt"/>
                <a:ea typeface="+mn-ea"/>
                <a:cs typeface="+mn-cs"/>
              </a:rPr>
              <a:t>pcap</a:t>
            </a:r>
            <a:r>
              <a:rPr lang="en-CA"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然后使用二进制软件进行协议数据包的分析，这里主要找到每一个包的开始和一个包的结束，然后把这些数据发送到我们的感应器里面。</a:t>
            </a:r>
            <a:endParaRPr lang="en-CA" altLang="zh-CN"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）由</a:t>
            </a:r>
            <a:r>
              <a:rPr lang="en-CA" sz="1200" b="0" i="0" kern="1200" dirty="0">
                <a:solidFill>
                  <a:schemeClr val="tx1"/>
                </a:solidFill>
                <a:effectLst/>
                <a:latin typeface="+mn-lt"/>
                <a:ea typeface="+mn-ea"/>
                <a:cs typeface="+mn-cs"/>
              </a:rPr>
              <a:t>Wireshark</a:t>
            </a:r>
            <a:r>
              <a:rPr lang="zh-CN" altLang="en-US" sz="1200" b="0" i="0" kern="1200" dirty="0">
                <a:solidFill>
                  <a:schemeClr val="tx1"/>
                </a:solidFill>
                <a:effectLst/>
                <a:latin typeface="+mn-lt"/>
                <a:ea typeface="+mn-ea"/>
                <a:cs typeface="+mn-cs"/>
              </a:rPr>
              <a:t>抓包软件从网络环境上抓包，保存为</a:t>
            </a:r>
            <a:r>
              <a:rPr lang="en-CA" sz="1200" b="0" i="0" kern="1200" dirty="0" err="1">
                <a:solidFill>
                  <a:schemeClr val="tx1"/>
                </a:solidFill>
                <a:effectLst/>
                <a:latin typeface="+mn-lt"/>
                <a:ea typeface="+mn-ea"/>
                <a:cs typeface="+mn-cs"/>
              </a:rPr>
              <a:t>pakt.pcap</a:t>
            </a:r>
            <a:r>
              <a:rPr lang="zh-CN" altLang="en-US" sz="1200" b="0" i="0" kern="1200" dirty="0">
                <a:solidFill>
                  <a:schemeClr val="tx1"/>
                </a:solidFill>
                <a:effectLst/>
                <a:latin typeface="+mn-lt"/>
                <a:ea typeface="+mn-ea"/>
                <a:cs typeface="+mn-cs"/>
              </a:rPr>
              <a:t>包文件。简单解析：</a:t>
            </a:r>
            <a:r>
              <a:rPr lang="en-CA" altLang="zh-CN" sz="1200" b="0" i="0" kern="1200" dirty="0">
                <a:solidFill>
                  <a:schemeClr val="tx1"/>
                </a:solidFill>
                <a:effectLst/>
                <a:latin typeface="+mn-lt"/>
                <a:ea typeface="+mn-ea"/>
                <a:cs typeface="+mn-cs"/>
              </a:rPr>
              <a:t>https://</a:t>
            </a:r>
            <a:r>
              <a:rPr lang="en-CA" altLang="zh-CN" sz="1200" b="0" i="0" kern="1200" dirty="0" err="1">
                <a:solidFill>
                  <a:schemeClr val="tx1"/>
                </a:solidFill>
                <a:effectLst/>
                <a:latin typeface="+mn-lt"/>
                <a:ea typeface="+mn-ea"/>
                <a:cs typeface="+mn-cs"/>
              </a:rPr>
              <a:t>www.freesion.com</a:t>
            </a:r>
            <a:r>
              <a:rPr lang="en-CA" altLang="zh-CN" sz="1200" b="0" i="0" kern="1200" dirty="0">
                <a:solidFill>
                  <a:schemeClr val="tx1"/>
                </a:solidFill>
                <a:effectLst/>
                <a:latin typeface="+mn-lt"/>
                <a:ea typeface="+mn-ea"/>
                <a:cs typeface="+mn-cs"/>
              </a:rPr>
              <a:t>/article/8240434448/</a:t>
            </a:r>
            <a:endParaRPr lang="en-US" dirty="0"/>
          </a:p>
          <a:p>
            <a:endParaRPr lang="en-US" dirty="0"/>
          </a:p>
          <a:p>
            <a:r>
              <a:rPr lang="en-US" dirty="0"/>
              <a:t> Manager: a </a:t>
            </a:r>
            <a:r>
              <a:rPr lang="en-US" dirty="0" err="1"/>
              <a:t>linux</a:t>
            </a:r>
            <a:r>
              <a:rPr lang="en-US" dirty="0"/>
              <a:t> based machine you can download and install, carries out backup of the configuration or provides updates when we have new security files we want to send out to them(sensor on prem connecting to all the sensor)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76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B9A90-C44C-49A0-96C9-60F8A9CBE4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289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Full details are here: </a:t>
            </a:r>
            <a:r>
              <a:rPr lang="en-US">
                <a:hlinkClick r:id="rId3"/>
              </a:rPr>
              <a:t>Activate and set up your sensor | Microsoft Docs</a:t>
            </a:r>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14</a:t>
            </a:fld>
            <a:endParaRPr lang="en-US"/>
          </a:p>
        </p:txBody>
      </p:sp>
    </p:spTree>
    <p:extLst>
      <p:ext uri="{BB962C8B-B14F-4D97-AF65-F5344CB8AC3E}">
        <p14:creationId xmlns:p14="http://schemas.microsoft.com/office/powerpoint/2010/main" val="374847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前往到Azure</a:t>
            </a:r>
            <a:r>
              <a:rPr lang="en-US" dirty="0"/>
              <a:t> </a:t>
            </a:r>
            <a:r>
              <a:rPr lang="en-US" dirty="0" err="1"/>
              <a:t>门户</a:t>
            </a:r>
            <a:r>
              <a:rPr lang="en-US" dirty="0"/>
              <a:t>:  https://</a:t>
            </a:r>
            <a:r>
              <a:rPr lang="en-US" dirty="0" err="1"/>
              <a:t>portal.azure.com</a:t>
            </a:r>
            <a:r>
              <a:rPr lang="en-US" dirty="0"/>
              <a:t>/#blade/</a:t>
            </a:r>
            <a:r>
              <a:rPr lang="en-US" dirty="0" err="1"/>
              <a:t>Microsoft_Azure_Security</a:t>
            </a:r>
            <a:r>
              <a:rPr lang="en-US" dirty="0"/>
              <a:t>/</a:t>
            </a:r>
            <a:r>
              <a:rPr lang="en-US" dirty="0" err="1"/>
              <a:t>SecurityMenuBlade</a:t>
            </a:r>
            <a:r>
              <a:rPr lang="en-US" dirty="0"/>
              <a:t>/18</a:t>
            </a:r>
          </a:p>
          <a:p>
            <a:r>
              <a:rPr lang="en-US" dirty="0" err="1"/>
              <a:t>视频例子</a:t>
            </a:r>
            <a:r>
              <a:rPr lang="en-US" dirty="0"/>
              <a:t>: https://</a:t>
            </a:r>
            <a:r>
              <a:rPr lang="en-US" dirty="0" err="1"/>
              <a:t>www.youtube.com</a:t>
            </a:r>
            <a:r>
              <a:rPr lang="en-US" dirty="0"/>
              <a:t>/</a:t>
            </a:r>
            <a:r>
              <a:rPr lang="en-US" dirty="0" err="1"/>
              <a:t>watch?v</a:t>
            </a:r>
            <a:r>
              <a:rPr lang="en-US" dirty="0"/>
              <a:t>=xaG1Ph0C5Ig&amp;list=PLhTS5hnNCfqdgleMGHi37UwcquB4y-e4-&amp;index=2</a:t>
            </a:r>
          </a:p>
        </p:txBody>
      </p:sp>
      <p:sp>
        <p:nvSpPr>
          <p:cNvPr id="4" name="Slide Number Placeholder 3"/>
          <p:cNvSpPr>
            <a:spLocks noGrp="1"/>
          </p:cNvSpPr>
          <p:nvPr>
            <p:ph type="sldNum" sz="quarter" idx="5"/>
          </p:nvPr>
        </p:nvSpPr>
        <p:spPr/>
        <p:txBody>
          <a:bodyPr/>
          <a:lstStyle/>
          <a:p>
            <a:fld id="{500F7394-A8CD-41D9-9517-25A5AD1FD4E9}" type="slidenum">
              <a:rPr lang="en-US" smtClean="0"/>
              <a:t>17</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https://portal.azure.com/#blade/Microsoft_Azure_IoT_Defender/IoTDefenderDashboard/Getting_Started</a:t>
            </a:r>
          </a:p>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18</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https://portal.azure.com/#blade/Microsoft_Azure_IoT_Defender/IoTDefenderDashboard/Getting_Started</a:t>
            </a:r>
          </a:p>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19</a:t>
            </a:fld>
            <a:endParaRPr lang="en-US"/>
          </a:p>
        </p:txBody>
      </p:sp>
    </p:spTree>
    <p:extLst>
      <p:ext uri="{BB962C8B-B14F-4D97-AF65-F5344CB8AC3E}">
        <p14:creationId xmlns:p14="http://schemas.microsoft.com/office/powerpoint/2010/main" val="358447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https://portal.azure.com/#blade/Microsoft_Azure_IoT_Defender/IoTDefenderDashboard/Getting_Started</a:t>
            </a:r>
          </a:p>
          <a:p>
            <a:endParaRPr lang="en-US"/>
          </a:p>
        </p:txBody>
      </p:sp>
      <p:sp>
        <p:nvSpPr>
          <p:cNvPr id="4" name="Slide Number Placeholder 3"/>
          <p:cNvSpPr>
            <a:spLocks noGrp="1"/>
          </p:cNvSpPr>
          <p:nvPr>
            <p:ph type="sldNum" sz="quarter" idx="5"/>
          </p:nvPr>
        </p:nvSpPr>
        <p:spPr/>
        <p:txBody>
          <a:bodyPr/>
          <a:lstStyle/>
          <a:p>
            <a:fld id="{500F7394-A8CD-41D9-9517-25A5AD1FD4E9}" type="slidenum">
              <a:rPr lang="en-US" smtClean="0"/>
              <a:t>20</a:t>
            </a:fld>
            <a:endParaRPr lang="en-US"/>
          </a:p>
        </p:txBody>
      </p:sp>
    </p:spTree>
    <p:extLst>
      <p:ext uri="{BB962C8B-B14F-4D97-AF65-F5344CB8AC3E}">
        <p14:creationId xmlns:p14="http://schemas.microsoft.com/office/powerpoint/2010/main" val="358447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F36A-8CD4-4EB8-8B10-382BAC2D26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D4235A-0C43-4278-A44D-40018450B2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00E946-66D8-4B69-A5BC-8920457E7B84}"/>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5" name="Footer Placeholder 4">
            <a:extLst>
              <a:ext uri="{FF2B5EF4-FFF2-40B4-BE49-F238E27FC236}">
                <a16:creationId xmlns:a16="http://schemas.microsoft.com/office/drawing/2014/main" id="{22B00D36-0132-4071-9A7B-53855F6CF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D5612-5277-4B43-A4CB-3999E9EF4118}"/>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4886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A03E-C76D-40AA-AE56-69A4DEA85D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8A6C42-04C1-4CC5-92C6-0248E124C7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AF8E1-8B9C-445E-8267-AF0E9650EDFD}"/>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5" name="Footer Placeholder 4">
            <a:extLst>
              <a:ext uri="{FF2B5EF4-FFF2-40B4-BE49-F238E27FC236}">
                <a16:creationId xmlns:a16="http://schemas.microsoft.com/office/drawing/2014/main" id="{0C58460E-C3A6-46E2-B1D4-6808D5A08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CA384-8F5E-4335-A29A-D6E8FFEE1FB5}"/>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100631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83502E-E5BF-4FDD-87B3-AC4933A78C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01E5C9-A2A7-4D6A-9112-33FA683074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6A97C-390C-43FF-8EA7-00050993492C}"/>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5" name="Footer Placeholder 4">
            <a:extLst>
              <a:ext uri="{FF2B5EF4-FFF2-40B4-BE49-F238E27FC236}">
                <a16:creationId xmlns:a16="http://schemas.microsoft.com/office/drawing/2014/main" id="{B8C710AD-6944-4DE1-9357-3757478C0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88163-145B-467C-AE94-AB601AC8651F}"/>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630595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8"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30"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2" name="Picture 1">
            <a:extLst>
              <a:ext uri="{FF2B5EF4-FFF2-40B4-BE49-F238E27FC236}">
                <a16:creationId xmlns:a16="http://schemas.microsoft.com/office/drawing/2014/main" id="{31C18402-8D56-416B-A1FA-20B9A52EF344}"/>
              </a:ext>
            </a:extLst>
          </p:cNvPr>
          <p:cNvPicPr>
            <a:picLocks noChangeAspect="1"/>
          </p:cNvPicPr>
          <p:nvPr userDrawn="1"/>
        </p:nvPicPr>
        <p:blipFill>
          <a:blip r:embed="rId2"/>
          <a:stretch>
            <a:fillRect/>
          </a:stretch>
        </p:blipFill>
        <p:spPr bwMode="black">
          <a:xfrm>
            <a:off x="426429" y="465050"/>
            <a:ext cx="1454257" cy="304828"/>
          </a:xfrm>
          <a:prstGeom prst="rect">
            <a:avLst/>
          </a:prstGeom>
        </p:spPr>
      </p:pic>
    </p:spTree>
    <p:extLst>
      <p:ext uri="{BB962C8B-B14F-4D97-AF65-F5344CB8AC3E}">
        <p14:creationId xmlns:p14="http://schemas.microsoft.com/office/powerpoint/2010/main" val="107898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814216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78485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1570023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4850013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415728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6711111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878246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4303-9080-4571-8A40-F1B49375F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73C89-0C34-42D0-94F1-9E95C1C425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34D2E-F79A-40EF-9350-19281A1478AE}"/>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5" name="Footer Placeholder 4">
            <a:extLst>
              <a:ext uri="{FF2B5EF4-FFF2-40B4-BE49-F238E27FC236}">
                <a16:creationId xmlns:a16="http://schemas.microsoft.com/office/drawing/2014/main" id="{039D4364-3FC9-4880-8C7B-097877EAF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B7FE7-7A27-4546-AE72-CE3D49700F8E}"/>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039447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128583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9386572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8919440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9504914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346737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389693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1443344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559354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179615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646288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5418-2597-4AE5-A806-3828EDE94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2BED3D-990E-4B2E-A418-E2D5AD36E5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968D9F-E9E4-47E4-9BCB-5F1EC64E09FD}"/>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5" name="Footer Placeholder 4">
            <a:extLst>
              <a:ext uri="{FF2B5EF4-FFF2-40B4-BE49-F238E27FC236}">
                <a16:creationId xmlns:a16="http://schemas.microsoft.com/office/drawing/2014/main" id="{E63B2640-0492-445D-A247-8CBDFDF4E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6B570-11AE-4634-9949-A6BAC9B521BE}"/>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22179923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39899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84176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873146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7970783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2672588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100770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034649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6743461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280561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53329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6483-C360-4070-BD7B-35C4048A74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EC449-0B93-4604-BD18-613DB932E6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DEB895-716B-4C31-93DB-42BFC021AC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4E58DC-1442-4223-855B-38B2C8A73076}"/>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6" name="Footer Placeholder 5">
            <a:extLst>
              <a:ext uri="{FF2B5EF4-FFF2-40B4-BE49-F238E27FC236}">
                <a16:creationId xmlns:a16="http://schemas.microsoft.com/office/drawing/2014/main" id="{2935DB1D-163F-4869-ADF7-D16A2ECF33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29DBB-F087-412D-93E6-5720BD363693}"/>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3877701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569240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481493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139525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8209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Grafik 3">
            <a:extLst>
              <a:ext uri="{FF2B5EF4-FFF2-40B4-BE49-F238E27FC236}">
                <a16:creationId xmlns:a16="http://schemas.microsoft.com/office/drawing/2014/main" id="{9A7EF92A-BB8A-46A3-AB97-1D59DDF3746F}"/>
              </a:ext>
            </a:extLst>
          </p:cNvPr>
          <p:cNvPicPr>
            <a:picLocks noChangeAspect="1"/>
          </p:cNvPicPr>
          <p:nvPr userDrawn="1"/>
        </p:nvPicPr>
        <p:blipFill>
          <a:blip r:embed="rId2"/>
          <a:stretch>
            <a:fillRect/>
          </a:stretch>
        </p:blipFill>
        <p:spPr>
          <a:xfrm>
            <a:off x="152400" y="76200"/>
            <a:ext cx="1343025" cy="493009"/>
          </a:xfrm>
          <a:prstGeom prst="rect">
            <a:avLst/>
          </a:prstGeom>
        </p:spPr>
      </p:pic>
    </p:spTree>
    <p:extLst>
      <p:ext uri="{BB962C8B-B14F-4D97-AF65-F5344CB8AC3E}">
        <p14:creationId xmlns:p14="http://schemas.microsoft.com/office/powerpoint/2010/main" val="301508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38845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99556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192422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616506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158118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2258-54CB-41EB-8546-211D7B38AF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282A29-29FC-42DE-9B6A-8FC2024AB6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4CB9E-F147-4FE8-9A8A-24DFAAE2BC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FC14EF-7790-4F42-9B08-56E154038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963B3-09D1-46CB-A68C-90F38A88D5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AD2E3A-E512-421E-8E9B-D30058117F71}"/>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8" name="Footer Placeholder 7">
            <a:extLst>
              <a:ext uri="{FF2B5EF4-FFF2-40B4-BE49-F238E27FC236}">
                <a16:creationId xmlns:a16="http://schemas.microsoft.com/office/drawing/2014/main" id="{3726E23B-C2F7-47A6-8D63-8FEE4AAEBA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EF7868-89E6-4004-ABDA-CF91957BB817}"/>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472794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543243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6880187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622691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095212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0383196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3529563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216006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1816075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28039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396966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C9D1-C66B-4A7E-8588-753CCC576C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764A32-E30F-4D08-8F20-3FF857A19891}"/>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4" name="Footer Placeholder 3">
            <a:extLst>
              <a:ext uri="{FF2B5EF4-FFF2-40B4-BE49-F238E27FC236}">
                <a16:creationId xmlns:a16="http://schemas.microsoft.com/office/drawing/2014/main" id="{D587CFE9-9501-4DC0-AF7A-2748133BAA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4A0D6B-358D-4A03-A0DD-154F2D4C11A5}"/>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6936794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724471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211797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42649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5740864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2236987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430287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1476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7592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1635091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1934853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C46D2-EE57-4EF6-AF84-23063462B3E0}"/>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3" name="Footer Placeholder 2">
            <a:extLst>
              <a:ext uri="{FF2B5EF4-FFF2-40B4-BE49-F238E27FC236}">
                <a16:creationId xmlns:a16="http://schemas.microsoft.com/office/drawing/2014/main" id="{CF963A9D-86E5-4544-834C-233033F790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B63038-243A-42B1-B246-4CC466C9CC37}"/>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11984131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166169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2520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490186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12571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425063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93888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66D8-E6DC-4FC9-9E20-A749773427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89083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471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46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434279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CEF7-8926-46EE-9908-2AF2ADDC7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EFA3AD-B0F8-400A-BA2A-DF0275DB09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F9B091-2CE3-485A-95C9-6B0C77AC0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B9BE1-C89D-4905-8846-52795E3F22D3}"/>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6" name="Footer Placeholder 5">
            <a:extLst>
              <a:ext uri="{FF2B5EF4-FFF2-40B4-BE49-F238E27FC236}">
                <a16:creationId xmlns:a16="http://schemas.microsoft.com/office/drawing/2014/main" id="{B8FD8834-6EEF-4A7A-BA43-9667C0B51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6B3F0-D013-4E45-86D2-80525EF36C62}"/>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111307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C9AB-F4AA-4431-A585-01A140F33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13DA74-9C45-4016-9F61-73E0981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89997D-04C4-41FF-8AD1-79670EB23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FE860-83B6-41F0-AA0A-191B3ED7829D}"/>
              </a:ext>
            </a:extLst>
          </p:cNvPr>
          <p:cNvSpPr>
            <a:spLocks noGrp="1"/>
          </p:cNvSpPr>
          <p:nvPr>
            <p:ph type="dt" sz="half" idx="10"/>
          </p:nvPr>
        </p:nvSpPr>
        <p:spPr/>
        <p:txBody>
          <a:bodyPr/>
          <a:lstStyle/>
          <a:p>
            <a:fld id="{FEB1F5F5-256E-4579-9E01-CF7BE19CF422}" type="datetimeFigureOut">
              <a:rPr lang="en-US" smtClean="0"/>
              <a:t>7/13/21</a:t>
            </a:fld>
            <a:endParaRPr lang="en-US"/>
          </a:p>
        </p:txBody>
      </p:sp>
      <p:sp>
        <p:nvSpPr>
          <p:cNvPr id="6" name="Footer Placeholder 5">
            <a:extLst>
              <a:ext uri="{FF2B5EF4-FFF2-40B4-BE49-F238E27FC236}">
                <a16:creationId xmlns:a16="http://schemas.microsoft.com/office/drawing/2014/main" id="{9CF35931-8AE6-4454-BA3D-03CE09BA48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5874F0-AF36-4955-99E6-12D217F4F899}"/>
              </a:ext>
            </a:extLst>
          </p:cNvPr>
          <p:cNvSpPr>
            <a:spLocks noGrp="1"/>
          </p:cNvSpPr>
          <p:nvPr>
            <p:ph type="sldNum" sz="quarter" idx="12"/>
          </p:nvPr>
        </p:nvSpPr>
        <p:spPr/>
        <p:txBody>
          <a:bodyPr/>
          <a:lstStyle/>
          <a:p>
            <a:fld id="{265ADCE1-B726-4B67-AED3-6D8EF602E123}" type="slidenum">
              <a:rPr lang="en-US" smtClean="0"/>
              <a:t>‹#›</a:t>
            </a:fld>
            <a:endParaRPr lang="en-US"/>
          </a:p>
        </p:txBody>
      </p:sp>
    </p:spTree>
    <p:extLst>
      <p:ext uri="{BB962C8B-B14F-4D97-AF65-F5344CB8AC3E}">
        <p14:creationId xmlns:p14="http://schemas.microsoft.com/office/powerpoint/2010/main" val="4043557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image" Target="../media/image2.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BFD252-9021-4865-B598-5A3DE2A12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3B7CB-EAB7-42D0-9FA9-27C95A5616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A3D97A-D67F-4523-AD46-8849E8688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B1F5F5-256E-4579-9E01-CF7BE19CF422}" type="datetimeFigureOut">
              <a:rPr lang="en-US" smtClean="0"/>
              <a:t>7/13/21</a:t>
            </a:fld>
            <a:endParaRPr lang="en-US"/>
          </a:p>
        </p:txBody>
      </p:sp>
      <p:sp>
        <p:nvSpPr>
          <p:cNvPr id="5" name="Footer Placeholder 4">
            <a:extLst>
              <a:ext uri="{FF2B5EF4-FFF2-40B4-BE49-F238E27FC236}">
                <a16:creationId xmlns:a16="http://schemas.microsoft.com/office/drawing/2014/main" id="{7424183F-0C3C-45B3-86F9-CBFF463B4C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EB1FEA-D991-4FBA-8A7A-E8193C4839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5ADCE1-B726-4B67-AED3-6D8EF602E123}" type="slidenum">
              <a:rPr lang="en-US" smtClean="0"/>
              <a:t>‹#›</a:t>
            </a:fld>
            <a:endParaRPr lang="en-US"/>
          </a:p>
        </p:txBody>
      </p:sp>
    </p:spTree>
    <p:extLst>
      <p:ext uri="{BB962C8B-B14F-4D97-AF65-F5344CB8AC3E}">
        <p14:creationId xmlns:p14="http://schemas.microsoft.com/office/powerpoint/2010/main" val="1441334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648911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29" r:id="rId32"/>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2294453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26.xml"/><Relationship Id="rId7" Type="http://schemas.openxmlformats.org/officeDocument/2006/relationships/image" Target="../media/image62.png"/><Relationship Id="rId12" Type="http://schemas.openxmlformats.org/officeDocument/2006/relationships/image" Target="../media/image660.png"/><Relationship Id="rId2" Type="http://schemas.openxmlformats.org/officeDocument/2006/relationships/slide" Target="slide14.xml"/><Relationship Id="rId1" Type="http://schemas.openxmlformats.org/officeDocument/2006/relationships/slideLayout" Target="../slideLayouts/slideLayout6.xml"/><Relationship Id="rId6" Type="http://schemas.openxmlformats.org/officeDocument/2006/relationships/slide" Target="slide15.xml"/><Relationship Id="rId11" Type="http://schemas.openxmlformats.org/officeDocument/2006/relationships/slide" Target="slide24.xml"/><Relationship Id="rId5" Type="http://schemas.openxmlformats.org/officeDocument/2006/relationships/slide" Target="slide13.xml"/><Relationship Id="rId10" Type="http://schemas.openxmlformats.org/officeDocument/2006/relationships/image" Target="../media/image63.png"/><Relationship Id="rId4" Type="http://schemas.openxmlformats.org/officeDocument/2006/relationships/slide" Target="slide25.xml"/><Relationship Id="rId9" Type="http://schemas.openxmlformats.org/officeDocument/2006/relationships/image" Target="../media/image650.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efender-for-iot/how-to-set-up-your-network#site-checklist" TargetMode="Externa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64.wmf"/><Relationship Id="rId4" Type="http://schemas.openxmlformats.org/officeDocument/2006/relationships/package" Target="../embeddings/Microsoft_Word_Document.docx"/></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portal.azure.com/#blade/Microsoft_Azure_IoT_Defender/IoTDefenderDashboard/Getting_Started" TargetMode="External"/><Relationship Id="rId7" Type="http://schemas.openxmlformats.org/officeDocument/2006/relationships/hyperlink" Target="https://docs.microsoft.com/en-us/azure/defender-for-iot/references-work-with-defender-for-iot-cli-command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docs.microsoft.com/en-us/azure/defender-for-iot/how-to-install-software#troubleshooting" TargetMode="External"/><Relationship Id="rId5" Type="http://schemas.openxmlformats.org/officeDocument/2006/relationships/hyperlink" Target="https://docs.microsoft.com/en-us/azure/defender-for-iot/how-to-set-up-your-network#troubleshooting" TargetMode="External"/><Relationship Id="rId10" Type="http://schemas.openxmlformats.org/officeDocument/2006/relationships/image" Target="../media/image680.png"/><Relationship Id="rId4" Type="http://schemas.openxmlformats.org/officeDocument/2006/relationships/hyperlink" Target="https://ipaddress/" TargetMode="External"/><Relationship Id="rId9" Type="http://schemas.openxmlformats.org/officeDocument/2006/relationships/slide" Target="slide30.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iot-hub/virtual-network-support" TargetMode="External"/><Relationship Id="rId2" Type="http://schemas.openxmlformats.org/officeDocument/2006/relationships/hyperlink" Target="https://portal.azure.com/#blade/Microsoft_Azure_IoT_Defender/IoTDefenderDashboard/Getting_Started" TargetMode="External"/><Relationship Id="rId1" Type="http://schemas.openxmlformats.org/officeDocument/2006/relationships/slideLayout" Target="../slideLayouts/slideLayout6.xml"/><Relationship Id="rId5" Type="http://schemas.openxmlformats.org/officeDocument/2006/relationships/hyperlink" Target="https://portal.azure.com/#blade/Microsoft_Azure_IoT_Defender/IoTDefenderDashboard/Sites" TargetMode="External"/><Relationship Id="rId4" Type="http://schemas.openxmlformats.org/officeDocument/2006/relationships/hyperlink" Target="https://docs.microsoft.com/en-us/azure/iot-hub/iot-hub-scal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image" Target="../media/image84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slide" Target="slide24.xml"/><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8.xml"/><Relationship Id="rId7"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slide" Target="slide4.xml"/><Relationship Id="rId5" Type="http://schemas.openxmlformats.org/officeDocument/2006/relationships/image" Target="../media/image31.png"/><Relationship Id="rId10" Type="http://schemas.openxmlformats.org/officeDocument/2006/relationships/image" Target="../media/image320.png"/><Relationship Id="rId4" Type="http://schemas.openxmlformats.org/officeDocument/2006/relationships/image" Target="../media/image300.png"/><Relationship Id="rId9" Type="http://schemas.openxmlformats.org/officeDocument/2006/relationships/slide" Target="slide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defender-for-iot/how-to-identify-required-appliances"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5" Type="http://schemas.openxmlformats.org/officeDocument/2006/relationships/image" Target="../media/image970.png"/><Relationship Id="rId4" Type="http://schemas.openxmlformats.org/officeDocument/2006/relationships/slide" Target="sl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tiff"/><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2.xml"/><Relationship Id="rId16" Type="http://schemas.openxmlformats.org/officeDocument/2006/relationships/image" Target="../media/image46.png"/><Relationship Id="rId1" Type="http://schemas.openxmlformats.org/officeDocument/2006/relationships/slideLayout" Target="../slideLayouts/slideLayout4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jpeg"/></Relationships>
</file>

<file path=ppt/slides/_rels/slide6.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8.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52.svg"/><Relationship Id="rId11" Type="http://schemas.openxmlformats.org/officeDocument/2006/relationships/hyperlink" Target="https://aka.ms/MCRA"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64.xml"/><Relationship Id="rId5" Type="http://schemas.openxmlformats.org/officeDocument/2006/relationships/image" Target="../media/image61.emf"/><Relationship Id="rId4" Type="http://schemas.openxmlformats.org/officeDocument/2006/relationships/image" Target="../media/image6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defender-for-iot/how-to-investigate-all-enterprise-sensor-detections-in-a-device-inventory#view-device-information-per-zone" TargetMode="External"/><Relationship Id="rId2" Type="http://schemas.microsoft.com/office/2018/10/relationships/comments" Target="../comments/modernComment_108_6E190DB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a:xfrm>
            <a:off x="429548" y="2611395"/>
            <a:ext cx="9401560" cy="3033156"/>
          </a:xfrm>
        </p:spPr>
        <p:txBody>
          <a:bodyPr>
            <a:normAutofit/>
          </a:bodyPr>
          <a:lstStyle/>
          <a:p>
            <a:r>
              <a:rPr lang="zh-CN" altLang="en-US" sz="4800" b="1" dirty="0"/>
              <a:t>手把手教你用好</a:t>
            </a:r>
            <a:r>
              <a:rPr lang="en-US" sz="4800" b="1" dirty="0"/>
              <a:t>Azure Defender for IoT</a:t>
            </a:r>
            <a:br>
              <a:rPr lang="en-US" sz="3529" dirty="0">
                <a:latin typeface="Segoe UI Semilight" panose="020B0402040204020203" pitchFamily="34" charset="0"/>
                <a:cs typeface="Segoe UI Semilight" panose="020B0402040204020203" pitchFamily="34" charset="0"/>
              </a:rPr>
            </a:br>
            <a:br>
              <a:rPr lang="en-US" sz="3529" dirty="0">
                <a:latin typeface="Segoe UI Semilight" panose="020B0402040204020203" pitchFamily="34" charset="0"/>
                <a:cs typeface="Segoe UI Semilight" panose="020B0402040204020203" pitchFamily="34" charset="0"/>
              </a:rPr>
            </a:br>
            <a:r>
              <a:rPr lang="en-US" sz="2400" dirty="0">
                <a:latin typeface="Segoe UI Semilight" panose="020B0402040204020203" pitchFamily="34" charset="0"/>
                <a:cs typeface="Segoe UI Semilight" panose="020B0402040204020203" pitchFamily="34" charset="0"/>
              </a:rPr>
              <a:t>JinLin Cen</a:t>
            </a:r>
            <a:br>
              <a:rPr lang="en-US" sz="2400" dirty="0">
                <a:latin typeface="Segoe UI Semilight" panose="020B0402040204020203" pitchFamily="34" charset="0"/>
                <a:cs typeface="Segoe UI Semilight" panose="020B0402040204020203" pitchFamily="34" charset="0"/>
              </a:rPr>
            </a:br>
            <a:r>
              <a:rPr lang="en-US" sz="2400" dirty="0">
                <a:latin typeface="Segoe UI Semilight" panose="020B0402040204020203" pitchFamily="34" charset="0"/>
                <a:cs typeface="Segoe UI Semilight" panose="020B0402040204020203" pitchFamily="34" charset="0"/>
              </a:rPr>
              <a:t>v.0.8</a:t>
            </a:r>
            <a:br>
              <a:rPr lang="en-US" sz="2400" dirty="0">
                <a:latin typeface="Segoe UI Semilight" panose="020B0402040204020203" pitchFamily="34" charset="0"/>
                <a:cs typeface="Segoe UI Semilight" panose="020B0402040204020203" pitchFamily="34" charset="0"/>
              </a:rPr>
            </a:br>
            <a:r>
              <a:rPr lang="en-US" altLang="zh-CN" sz="2400" dirty="0">
                <a:latin typeface="Segoe UI Semilight" panose="020B0402040204020203" pitchFamily="34" charset="0"/>
                <a:cs typeface="Segoe UI Semilight" panose="020B0402040204020203" pitchFamily="34" charset="0"/>
              </a:rPr>
              <a:t>2021</a:t>
            </a:r>
            <a:r>
              <a:rPr lang="zh-CN" altLang="en-US" sz="2400" dirty="0">
                <a:latin typeface="Segoe UI Semilight" panose="020B0402040204020203" pitchFamily="34" charset="0"/>
                <a:cs typeface="Segoe UI Semilight" panose="020B0402040204020203" pitchFamily="34" charset="0"/>
              </a:rPr>
              <a:t>年</a:t>
            </a:r>
            <a:r>
              <a:rPr lang="en-US" altLang="zh-CN" sz="2400" dirty="0">
                <a:latin typeface="Segoe UI Semilight" panose="020B0402040204020203" pitchFamily="34" charset="0"/>
                <a:cs typeface="Segoe UI Semilight" panose="020B0402040204020203" pitchFamily="34" charset="0"/>
              </a:rPr>
              <a:t>7</a:t>
            </a:r>
            <a:r>
              <a:rPr lang="zh-CN" altLang="en-US" sz="2400" dirty="0">
                <a:latin typeface="Segoe UI Semilight" panose="020B0402040204020203" pitchFamily="34" charset="0"/>
                <a:cs typeface="Segoe UI Semilight" panose="020B0402040204020203" pitchFamily="34" charset="0"/>
              </a:rPr>
              <a:t>月</a:t>
            </a:r>
            <a:endParaRPr lang="en-US" sz="4313" dirty="0"/>
          </a:p>
        </p:txBody>
      </p:sp>
    </p:spTree>
    <p:extLst>
      <p:ext uri="{BB962C8B-B14F-4D97-AF65-F5344CB8AC3E}">
        <p14:creationId xmlns:p14="http://schemas.microsoft.com/office/powerpoint/2010/main" val="363940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14103" y="2321004"/>
            <a:ext cx="10763794" cy="2215991"/>
          </a:xfrm>
          <a:prstGeom prst="rect">
            <a:avLst/>
          </a:prstGeom>
          <a:noFill/>
        </p:spPr>
        <p:txBody>
          <a:bodyPr wrap="square" rtlCol="0">
            <a:spAutoFit/>
          </a:bodyPr>
          <a:lstStyle/>
          <a:p>
            <a:pPr algn="ctr"/>
            <a:r>
              <a:rPr lang="en-US" sz="13800" dirty="0" err="1">
                <a:solidFill>
                  <a:schemeClr val="bg1"/>
                </a:solidFill>
              </a:rPr>
              <a:t>生产环境验证</a:t>
            </a:r>
            <a:endParaRPr lang="en-US" sz="13800" dirty="0">
              <a:solidFill>
                <a:schemeClr val="bg1"/>
              </a:solidFill>
            </a:endParaRPr>
          </a:p>
        </p:txBody>
      </p:sp>
    </p:spTree>
    <p:extLst>
      <p:ext uri="{BB962C8B-B14F-4D97-AF65-F5344CB8AC3E}">
        <p14:creationId xmlns:p14="http://schemas.microsoft.com/office/powerpoint/2010/main" val="1293499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E2C02A54-E6A7-4290-8264-C6C58652F691}"/>
              </a:ext>
            </a:extLst>
          </p:cNvPr>
          <p:cNvSpPr>
            <a:spLocks noGrp="1"/>
          </p:cNvSpPr>
          <p:nvPr/>
        </p:nvSpPr>
        <p:spPr>
          <a:xfrm>
            <a:off x="590868" y="409699"/>
            <a:ext cx="778478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3600" b="0" i="0" u="none" strike="noStrike" kern="1200" cap="none" spc="-50" normalizeH="0" baseline="0" noProof="0" dirty="0">
                <a:ln w="3175">
                  <a:noFill/>
                </a:ln>
                <a:solidFill>
                  <a:prstClr val="black"/>
                </a:solidFill>
                <a:effectLst/>
                <a:uLnTx/>
                <a:uFillTx/>
                <a:latin typeface="Calibri Light" panose="020F0302020204030204"/>
                <a:ea typeface="+mn-ea"/>
                <a:cs typeface="Segoe UI"/>
              </a:rPr>
              <a:t>Strategy Slide </a:t>
            </a:r>
            <a:r>
              <a:rPr kumimoji="0" lang="en-US" sz="3600" b="0" i="0" u="none" strike="noStrike" kern="1200" cap="none" spc="-50" normalizeH="0" baseline="0" noProof="0" dirty="0" err="1">
                <a:ln w="3175">
                  <a:noFill/>
                </a:ln>
                <a:solidFill>
                  <a:prstClr val="black"/>
                </a:solidFill>
                <a:effectLst/>
                <a:uLnTx/>
                <a:uFillTx/>
                <a:latin typeface="Calibri Light" panose="020F0302020204030204"/>
                <a:ea typeface="+mn-ea"/>
                <a:cs typeface="Segoe UI"/>
              </a:rPr>
              <a:t>模版</a:t>
            </a:r>
            <a:r>
              <a:rPr kumimoji="0" lang="en-US" sz="3600" b="0" i="0" u="none" strike="noStrike" kern="1200" cap="none" spc="-50" normalizeH="0" baseline="0" noProof="0" dirty="0">
                <a:ln w="3175">
                  <a:noFill/>
                </a:ln>
                <a:solidFill>
                  <a:prstClr val="black"/>
                </a:solidFill>
                <a:effectLst/>
                <a:uLnTx/>
                <a:uFillTx/>
                <a:latin typeface="Calibri Light" panose="020F0302020204030204"/>
                <a:ea typeface="+mn-ea"/>
                <a:cs typeface="Segoe UI"/>
              </a:rPr>
              <a:t> </a:t>
            </a:r>
            <a:br>
              <a:rPr kumimoji="0" lang="en-US" sz="3600" b="0" i="0" u="none" strike="noStrike" kern="1200" cap="none" spc="-50" normalizeH="0" baseline="0" noProof="0" dirty="0">
                <a:ln w="3175">
                  <a:noFill/>
                </a:ln>
                <a:solidFill>
                  <a:prstClr val="black"/>
                </a:solidFill>
                <a:effectLst/>
                <a:uLnTx/>
                <a:uFillTx/>
                <a:latin typeface="Calibri Light" panose="020F0302020204030204"/>
                <a:ea typeface="+mn-ea"/>
                <a:cs typeface="Segoe UI"/>
              </a:rPr>
            </a:br>
            <a:r>
              <a:rPr kumimoji="0" lang="en-US" sz="2000" b="0" i="0" u="none" strike="noStrike" kern="1200" cap="none" spc="-50" normalizeH="0" baseline="0" noProof="0" dirty="0">
                <a:ln w="3175">
                  <a:noFill/>
                </a:ln>
                <a:solidFill>
                  <a:prstClr val="black"/>
                </a:solidFill>
                <a:effectLst/>
                <a:uLnTx/>
                <a:uFillTx/>
                <a:latin typeface="Calibri Light" panose="020F0302020204030204"/>
                <a:ea typeface="+mn-ea"/>
                <a:cs typeface="Segoe UI"/>
              </a:rPr>
              <a:t>( </a:t>
            </a:r>
            <a:r>
              <a:rPr lang="zh-CN" altLang="en-US" sz="2000" dirty="0">
                <a:solidFill>
                  <a:prstClr val="black"/>
                </a:solidFill>
                <a:cs typeface="Segoe UI"/>
              </a:rPr>
              <a:t>以客户端名称保存</a:t>
            </a:r>
            <a:r>
              <a:rPr kumimoji="0" lang="en-US" sz="2000" b="0" i="0" u="none" strike="noStrike" kern="1200" cap="none" spc="-50" normalizeH="0" baseline="0" noProof="0" dirty="0">
                <a:ln w="3175">
                  <a:noFill/>
                </a:ln>
                <a:solidFill>
                  <a:prstClr val="black"/>
                </a:solidFill>
                <a:effectLst/>
                <a:uLnTx/>
                <a:uFillTx/>
                <a:latin typeface="Calibri Light" panose="020F0302020204030204"/>
                <a:ea typeface="+mn-ea"/>
                <a:cs typeface="Segoe UI"/>
              </a:rPr>
              <a:t> ) - </a:t>
            </a:r>
            <a:r>
              <a:rPr kumimoji="0" lang="en-US" sz="2000" b="0" i="0" u="none" strike="noStrike" kern="1200" cap="none" spc="-50" normalizeH="0" baseline="0" noProof="0" dirty="0" err="1">
                <a:ln w="3175">
                  <a:noFill/>
                </a:ln>
                <a:solidFill>
                  <a:prstClr val="black"/>
                </a:solidFill>
                <a:effectLst/>
                <a:uLnTx/>
                <a:uFillTx/>
                <a:latin typeface="Calibri Light" panose="020F0302020204030204"/>
                <a:ea typeface="+mn-ea"/>
                <a:cs typeface="Segoe UI"/>
              </a:rPr>
              <a:t>例如</a:t>
            </a:r>
            <a:r>
              <a:rPr kumimoji="0" lang="zh-CN" altLang="en-US" sz="2000" b="0" i="0" u="none" strike="noStrike" kern="1200" cap="none" spc="-50" normalizeH="0" baseline="0" noProof="0" dirty="0">
                <a:ln w="3175">
                  <a:noFill/>
                </a:ln>
                <a:solidFill>
                  <a:prstClr val="black"/>
                </a:solidFill>
                <a:effectLst/>
                <a:uLnTx/>
                <a:uFillTx/>
                <a:latin typeface="Calibri Light" panose="020F0302020204030204"/>
                <a:ea typeface="+mn-ea"/>
                <a:cs typeface="Segoe UI"/>
              </a:rPr>
              <a:t> </a:t>
            </a:r>
            <a:r>
              <a:rPr kumimoji="0" lang="en-US" sz="2000" b="0" i="0" u="none" strike="noStrike" kern="1200" cap="none" spc="-50" normalizeH="0" baseline="0" noProof="0" dirty="0">
                <a:ln w="3175">
                  <a:noFill/>
                </a:ln>
                <a:solidFill>
                  <a:prstClr val="black"/>
                </a:solidFill>
                <a:effectLst/>
                <a:uLnTx/>
                <a:uFillTx/>
                <a:latin typeface="Calibri Light" panose="020F0302020204030204"/>
                <a:ea typeface="+mn-ea"/>
                <a:cs typeface="Segoe UI"/>
              </a:rPr>
              <a:t>– </a:t>
            </a:r>
            <a:r>
              <a:rPr lang="en-US" sz="2000" dirty="0">
                <a:solidFill>
                  <a:prstClr val="black"/>
                </a:solidFill>
                <a:latin typeface="Calibri Light" panose="020F0302020204030204"/>
                <a:cs typeface="Segoe UI"/>
              </a:rPr>
              <a:t>XXX</a:t>
            </a:r>
            <a:r>
              <a:rPr kumimoji="0" lang="en-US" sz="2000" b="0" i="0" u="none" strike="noStrike" kern="1200" cap="none" spc="-50" normalizeH="0" baseline="0" noProof="0" dirty="0">
                <a:ln w="3175">
                  <a:noFill/>
                </a:ln>
                <a:solidFill>
                  <a:prstClr val="black"/>
                </a:solidFill>
                <a:effectLst/>
                <a:uLnTx/>
                <a:uFillTx/>
                <a:latin typeface="Calibri Light" panose="020F0302020204030204"/>
                <a:ea typeface="+mn-ea"/>
                <a:cs typeface="Segoe UI"/>
              </a:rPr>
              <a:t> </a:t>
            </a:r>
            <a:r>
              <a:rPr kumimoji="0" lang="en-US" sz="2000" b="0" i="0" u="none" strike="noStrike" kern="1200" cap="none" spc="-50" normalizeH="0" baseline="0" noProof="0" dirty="0" err="1">
                <a:ln w="3175">
                  <a:noFill/>
                </a:ln>
                <a:solidFill>
                  <a:prstClr val="black"/>
                </a:solidFill>
                <a:effectLst/>
                <a:uLnTx/>
                <a:uFillTx/>
                <a:latin typeface="Calibri Light" panose="020F0302020204030204"/>
                <a:ea typeface="+mn-ea"/>
                <a:cs typeface="Segoe UI"/>
              </a:rPr>
              <a:t>公司</a:t>
            </a:r>
            <a:r>
              <a:rPr kumimoji="0" lang="en-US" sz="2000" b="0" i="0" u="none" strike="noStrike" kern="1200" cap="none" spc="-50" normalizeH="0" baseline="0" noProof="0" dirty="0">
                <a:ln w="3175">
                  <a:noFill/>
                </a:ln>
                <a:solidFill>
                  <a:prstClr val="black"/>
                </a:solidFill>
                <a:effectLst/>
                <a:uLnTx/>
                <a:uFillTx/>
                <a:latin typeface="Calibri Light" panose="020F0302020204030204"/>
                <a:ea typeface="+mn-ea"/>
                <a:cs typeface="Segoe UI"/>
              </a:rPr>
              <a:t> POC Strategy Slide</a:t>
            </a:r>
            <a:endParaRPr kumimoji="0" lang="en-US" sz="20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3" name="Content Placeholder 6">
            <a:extLst>
              <a:ext uri="{FF2B5EF4-FFF2-40B4-BE49-F238E27FC236}">
                <a16:creationId xmlns:a16="http://schemas.microsoft.com/office/drawing/2014/main" id="{082E53D4-950B-46BE-8E3F-41164D99A8BA}"/>
              </a:ext>
            </a:extLst>
          </p:cNvPr>
          <p:cNvSpPr>
            <a:spLocks noGrp="1"/>
          </p:cNvSpPr>
          <p:nvPr/>
        </p:nvSpPr>
        <p:spPr>
          <a:xfrm>
            <a:off x="584200" y="1435100"/>
            <a:ext cx="5211763" cy="5177456"/>
          </a:xfrm>
          <a:prstGeom prst="rect">
            <a:avLst/>
          </a:prstGeom>
        </p:spPr>
        <p:txBody>
          <a:bodyPr vert="horz" wrap="square" lIns="0" tIns="0" rIns="0" bIns="0" rtlCol="0" anchor="t">
            <a:normAutofit fontScale="62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他们是谁</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rPr>
              <a:t>?</a:t>
            </a:r>
          </a:p>
          <a:p>
            <a:pPr lvl="1">
              <a:spcBef>
                <a:spcPts val="721"/>
              </a:spcBef>
              <a:defRPr/>
            </a:pPr>
            <a:r>
              <a:rPr lang="en-US" dirty="0">
                <a:solidFill>
                  <a:prstClr val="black"/>
                </a:solidFill>
              </a:rPr>
              <a:t>XXX</a:t>
            </a:r>
            <a:r>
              <a:rPr lang="zh-CN" altLang="en-US" dirty="0">
                <a:solidFill>
                  <a:prstClr val="black"/>
                </a:solidFill>
              </a:rPr>
              <a:t>公司是</a:t>
            </a:r>
            <a:r>
              <a:rPr lang="en-US" altLang="zh-CN" dirty="0">
                <a:solidFill>
                  <a:prstClr val="black"/>
                </a:solidFill>
              </a:rPr>
              <a:t>《</a:t>
            </a:r>
            <a:r>
              <a:rPr lang="zh-CN" altLang="en-US" dirty="0">
                <a:solidFill>
                  <a:prstClr val="black"/>
                </a:solidFill>
              </a:rPr>
              <a:t>财富</a:t>
            </a:r>
            <a:r>
              <a:rPr lang="en-US" altLang="zh-CN" dirty="0">
                <a:solidFill>
                  <a:prstClr val="black"/>
                </a:solidFill>
              </a:rPr>
              <a:t>》500</a:t>
            </a:r>
            <a:r>
              <a:rPr lang="zh-CN" altLang="en-US" dirty="0">
                <a:solidFill>
                  <a:prstClr val="black"/>
                </a:solidFill>
              </a:rPr>
              <a:t>强公司</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(#xxx)</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28600" marR="0" lvl="0"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引人注目的事件是什么</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rPr>
              <a:t>?</a:t>
            </a:r>
          </a:p>
          <a:p>
            <a:pPr lvl="1">
              <a:spcBef>
                <a:spcPts val="721"/>
              </a:spcBef>
              <a:defRPr/>
            </a:pPr>
            <a:r>
              <a:rPr lang="zh-CN" altLang="en-US" dirty="0">
                <a:solidFill>
                  <a:prstClr val="black"/>
                </a:solidFill>
              </a:rPr>
              <a:t>他们有审计</a:t>
            </a:r>
            <a:r>
              <a:rPr lang="en-US" altLang="zh-CN" dirty="0">
                <a:solidFill>
                  <a:prstClr val="black"/>
                </a:solidFill>
              </a:rPr>
              <a:t>(</a:t>
            </a:r>
            <a:r>
              <a:rPr lang="zh-CN" altLang="en-US" dirty="0">
                <a:solidFill>
                  <a:prstClr val="black"/>
                </a:solidFill>
              </a:rPr>
              <a:t>保险、管理机构、风险管理</a:t>
            </a:r>
            <a:r>
              <a:rPr lang="en-US" altLang="zh-CN" dirty="0">
                <a:solidFill>
                  <a:prstClr val="black"/>
                </a:solidFill>
              </a:rPr>
              <a: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lvl="1">
              <a:spcBef>
                <a:spcPts val="721"/>
              </a:spcBef>
              <a:defRPr/>
            </a:pPr>
            <a:r>
              <a:rPr lang="zh-CN" altLang="en-US" dirty="0">
                <a:solidFill>
                  <a:prstClr val="black"/>
                </a:solidFill>
              </a:rPr>
              <a:t>他们有违约</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lvl="1">
              <a:spcBef>
                <a:spcPts val="721"/>
              </a:spcBef>
              <a:defRPr/>
            </a:pPr>
            <a:r>
              <a:rPr lang="zh-CN" altLang="en-US" dirty="0">
                <a:solidFill>
                  <a:prstClr val="black"/>
                </a:solidFill>
              </a:rPr>
              <a:t>他们有一个零信任的倡议</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lvl="1">
              <a:spcBef>
                <a:spcPts val="721"/>
              </a:spcBef>
              <a:defRPr/>
            </a:pPr>
            <a:r>
              <a:rPr lang="en-US" altLang="zh-CN" dirty="0">
                <a:solidFill>
                  <a:prstClr val="black"/>
                </a:solidFill>
              </a:rPr>
              <a:t>Risk Modeling </a:t>
            </a:r>
            <a:r>
              <a:rPr lang="zh-CN" altLang="en-US" dirty="0">
                <a:solidFill>
                  <a:prstClr val="black"/>
                </a:solidFill>
              </a:rPr>
              <a:t>练习</a:t>
            </a:r>
            <a:r>
              <a:rPr lang="en-US" altLang="zh-CN" dirty="0">
                <a:solidFill>
                  <a:prstClr val="black"/>
                </a:solidFill>
              </a:rPr>
              <a:t>(</a:t>
            </a:r>
            <a:r>
              <a:rPr lang="zh-CN" altLang="en-US" dirty="0">
                <a:solidFill>
                  <a:prstClr val="black"/>
                </a:solidFill>
              </a:rPr>
              <a:t>工具集扩展</a:t>
            </a:r>
            <a:r>
              <a:rPr lang="en-US" altLang="zh-CN" dirty="0">
                <a:solidFill>
                  <a:prstClr val="black"/>
                </a:solidFill>
              </a:rPr>
              <a: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28600" marR="0" lvl="0"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顾客要求</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endParaRPr>
          </a:p>
          <a:p>
            <a:pPr lvl="1">
              <a:spcBef>
                <a:spcPts val="721"/>
              </a:spcBef>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Asset Inventory</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lang="zh-CN" altLang="en-US" dirty="0">
                <a:solidFill>
                  <a:prstClr val="black"/>
                </a:solidFill>
              </a:rPr>
              <a:t>异常检测，需要增加可见性</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28600" marR="0" lvl="0"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谁是客户联系人</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rPr>
              <a: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标题</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rPr>
              <a:t>]*?</a:t>
            </a:r>
          </a:p>
          <a:p>
            <a:pPr lvl="1">
              <a:spcBef>
                <a:spcPts val="721"/>
              </a:spcBef>
              <a:defRPr/>
            </a:pPr>
            <a:r>
              <a:rPr lang="zh-CN" altLang="en-US" dirty="0"/>
              <a:t>公司高管担任重要客户的利益代言人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rPr>
              <a:t>:</a:t>
            </a:r>
          </a:p>
          <a:p>
            <a:pPr lvl="1">
              <a:spcBef>
                <a:spcPts val="721"/>
              </a:spcBef>
              <a:defRPr/>
            </a:pPr>
            <a:r>
              <a:rPr lang="zh-CN" altLang="en-US" dirty="0"/>
              <a:t>项目决策人</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rPr>
              <a:t>:</a:t>
            </a:r>
          </a:p>
          <a:p>
            <a:pPr marL="228600" marR="0" lvl="0"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面向的微软员工都是谁</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rPr>
              <a:t>?</a:t>
            </a: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ea typeface="+mn-ea"/>
                <a:cs typeface="+mn-cs"/>
              </a:rPr>
              <a:t>D4IoT GBB:</a:t>
            </a:r>
            <a:endParaRPr kumimoji="0" lang="en-US" sz="2000" i="0" u="none" strike="noStrike" kern="1200" cap="none" spc="0" normalizeH="0" baseline="0" noProof="0" dirty="0">
              <a:ln>
                <a:noFill/>
              </a:ln>
              <a:solidFill>
                <a:prstClr val="black"/>
              </a:solidFill>
              <a:effectLst/>
              <a:uLnTx/>
              <a:uFillTx/>
              <a:ea typeface="+mn-ea"/>
              <a:cs typeface="Calibri"/>
            </a:endParaRP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i="0" u="none" strike="noStrike" kern="1200" cap="none" spc="0" normalizeH="0" baseline="0" noProof="0" dirty="0">
                <a:ln>
                  <a:noFill/>
                </a:ln>
                <a:solidFill>
                  <a:prstClr val="black"/>
                </a:solidFill>
                <a:effectLst/>
                <a:uLnTx/>
                <a:uFillTx/>
                <a:ea typeface="+mn-ea"/>
                <a:cs typeface="+mn-cs"/>
              </a:rPr>
              <a:t>D4IoT Sales:</a:t>
            </a:r>
            <a:endParaRPr kumimoji="0" lang="en-US" sz="2000" i="0" u="none" strike="noStrike" kern="1200" cap="none" spc="0" normalizeH="0" baseline="0" noProof="0" dirty="0">
              <a:ln>
                <a:noFill/>
              </a:ln>
              <a:solidFill>
                <a:prstClr val="black"/>
              </a:solidFill>
              <a:effectLst/>
              <a:uLnTx/>
              <a:uFillTx/>
              <a:ea typeface="+mn-ea"/>
              <a:cs typeface="Calibri"/>
            </a:endParaRPr>
          </a:p>
          <a:p>
            <a:pPr lvl="1">
              <a:spcBef>
                <a:spcPts val="721"/>
              </a:spcBef>
              <a:defRPr/>
            </a:pPr>
            <a:r>
              <a:rPr lang="zh-CN" altLang="en-US" dirty="0">
                <a:solidFill>
                  <a:prstClr val="black"/>
                </a:solidFill>
              </a:rPr>
              <a:t>微软企业安全主管</a:t>
            </a:r>
            <a:r>
              <a:rPr kumimoji="0" lang="en-US" sz="2000" i="0" u="none" strike="noStrike" kern="1200" cap="none" spc="0" normalizeH="0" baseline="0" noProof="0" dirty="0">
                <a:ln>
                  <a:noFill/>
                </a:ln>
                <a:solidFill>
                  <a:prstClr val="black"/>
                </a:solidFill>
                <a:effectLst/>
                <a:uLnTx/>
                <a:uFillTx/>
                <a:ea typeface="+mn-ea"/>
                <a:cs typeface="+mn-cs"/>
              </a:rPr>
              <a:t>(ESE):</a:t>
            </a:r>
            <a:endParaRPr kumimoji="0" lang="en-US" sz="2000" i="0" u="none" strike="noStrike" kern="1200" cap="none" spc="0" normalizeH="0" baseline="0" noProof="0" dirty="0">
              <a:ln>
                <a:noFill/>
              </a:ln>
              <a:solidFill>
                <a:prstClr val="black"/>
              </a:solidFill>
              <a:effectLst/>
              <a:uLnTx/>
              <a:uFillTx/>
              <a:ea typeface="+mn-ea"/>
              <a:cs typeface="Calibri"/>
            </a:endParaRPr>
          </a:p>
          <a:p>
            <a:pPr lvl="1">
              <a:spcBef>
                <a:spcPts val="721"/>
              </a:spcBef>
              <a:defRPr/>
            </a:pPr>
            <a:r>
              <a:rPr lang="zh-CN" altLang="en-US" dirty="0">
                <a:solidFill>
                  <a:prstClr val="black"/>
                </a:solidFill>
              </a:rPr>
              <a:t>微软客户经理</a:t>
            </a:r>
            <a:r>
              <a:rPr kumimoji="0" lang="en-US" sz="2000" i="0" u="none" strike="noStrike" kern="1200" cap="none" spc="0" normalizeH="0" baseline="0" noProof="0" dirty="0">
                <a:ln>
                  <a:noFill/>
                </a:ln>
                <a:solidFill>
                  <a:prstClr val="black"/>
                </a:solidFill>
                <a:effectLst/>
                <a:uLnTx/>
                <a:uFillTx/>
                <a:ea typeface="+mn-ea"/>
                <a:cs typeface="+mn-cs"/>
              </a:rPr>
              <a:t>(AE):</a:t>
            </a:r>
            <a:endParaRPr kumimoji="0" lang="en-US" sz="2000" i="0" u="none" strike="noStrike" kern="1200" cap="none" spc="0" normalizeH="0" baseline="0" noProof="0" dirty="0">
              <a:ln>
                <a:noFill/>
              </a:ln>
              <a:solidFill>
                <a:prstClr val="black"/>
              </a:solidFill>
              <a:effectLst/>
              <a:uLnTx/>
              <a:uFillTx/>
              <a:ea typeface="+mn-ea"/>
              <a:cs typeface="Calibri"/>
            </a:endParaRPr>
          </a:p>
          <a:p>
            <a:pPr lvl="1">
              <a:spcBef>
                <a:spcPts val="721"/>
              </a:spcBef>
              <a:defRPr/>
            </a:pPr>
            <a:r>
              <a:rPr lang="zh-CN" altLang="en-US" dirty="0">
                <a:solidFill>
                  <a:prstClr val="black"/>
                </a:solidFill>
              </a:rPr>
              <a:t>微软会计技术专员</a:t>
            </a:r>
            <a:r>
              <a:rPr lang="en-US" dirty="0">
                <a:solidFill>
                  <a:prstClr val="black"/>
                </a:solidFill>
              </a:rPr>
              <a:t>(</a:t>
            </a:r>
            <a:r>
              <a:rPr kumimoji="0" lang="en-US" sz="2000" i="0" u="none" strike="noStrike" kern="1200" cap="none" spc="0" normalizeH="0" baseline="0" noProof="0" dirty="0">
                <a:ln>
                  <a:noFill/>
                </a:ln>
                <a:solidFill>
                  <a:prstClr val="black"/>
                </a:solidFill>
                <a:effectLst/>
                <a:uLnTx/>
                <a:uFillTx/>
                <a:ea typeface="+mn-ea"/>
                <a:cs typeface="+mn-cs"/>
              </a:rPr>
              <a:t>ATS):</a:t>
            </a:r>
            <a:endParaRPr kumimoji="0" lang="en-US" sz="2000" i="0" u="none" strike="noStrike" kern="1200" cap="none" spc="0" normalizeH="0" baseline="0" noProof="0" dirty="0">
              <a:ln>
                <a:noFill/>
              </a:ln>
              <a:solidFill>
                <a:prstClr val="black"/>
              </a:solidFill>
              <a:effectLst/>
              <a:uLnTx/>
              <a:uFillTx/>
              <a:ea typeface="+mn-ea"/>
              <a:cs typeface="Calibri"/>
            </a:endParaRPr>
          </a:p>
          <a:p>
            <a:pPr lvl="1">
              <a:spcBef>
                <a:spcPts val="721"/>
              </a:spcBef>
              <a:defRPr/>
            </a:pPr>
            <a:r>
              <a:rPr lang="zh-CN" altLang="en-US" dirty="0">
                <a:solidFill>
                  <a:prstClr val="black"/>
                </a:solidFill>
              </a:rPr>
              <a:t>微软商务主管</a:t>
            </a:r>
            <a:r>
              <a:rPr kumimoji="0" lang="en-US" sz="2000" i="0" u="none" strike="noStrike" kern="1200" cap="none" spc="0" normalizeH="0" baseline="0" noProof="0" dirty="0">
                <a:ln>
                  <a:noFill/>
                </a:ln>
                <a:solidFill>
                  <a:prstClr val="black"/>
                </a:solidFill>
                <a:effectLst/>
                <a:uLnTx/>
                <a:uFillTx/>
                <a:ea typeface="+mn-ea"/>
                <a:cs typeface="+mn-cs"/>
              </a:rPr>
              <a:t>(CE)</a:t>
            </a:r>
            <a:endParaRPr kumimoji="0" lang="en-US" sz="2000" i="0" u="none" strike="noStrike" kern="1200" cap="none" spc="0" normalizeH="0" baseline="0" noProof="0" dirty="0">
              <a:ln>
                <a:noFill/>
              </a:ln>
              <a:solidFill>
                <a:prstClr val="black"/>
              </a:solidFill>
              <a:effectLst/>
              <a:uLnTx/>
              <a:uFillTx/>
              <a:ea typeface="+mn-ea"/>
              <a:cs typeface="Calibri"/>
            </a:endParaRP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p:txBody>
      </p:sp>
      <p:sp>
        <p:nvSpPr>
          <p:cNvPr id="4" name="Content Placeholder 8">
            <a:extLst>
              <a:ext uri="{FF2B5EF4-FFF2-40B4-BE49-F238E27FC236}">
                <a16:creationId xmlns:a16="http://schemas.microsoft.com/office/drawing/2014/main" id="{00D5DFA7-3ECE-4B93-9130-F70B498F646D}"/>
              </a:ext>
            </a:extLst>
          </p:cNvPr>
          <p:cNvSpPr>
            <a:spLocks noGrp="1"/>
          </p:cNvSpPr>
          <p:nvPr/>
        </p:nvSpPr>
        <p:spPr>
          <a:xfrm>
            <a:off x="6389688" y="1435100"/>
            <a:ext cx="5219700" cy="5177456"/>
          </a:xfrm>
          <a:prstGeom prst="rect">
            <a:avLst/>
          </a:prstGeom>
        </p:spPr>
        <p:txBody>
          <a:bodyPr vert="horz" wrap="square" lIns="0" tIns="0" rIns="0" bIns="0" rtlCol="0" anchor="t">
            <a:normAutofit fontScale="62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721"/>
              </a:spcBef>
              <a:defRPr/>
            </a:pPr>
            <a:r>
              <a:rPr lang="zh-CN" altLang="en-US" dirty="0">
                <a:solidFill>
                  <a:prstClr val="black"/>
                </a:solidFill>
                <a:cs typeface="Segoe UI"/>
              </a:rPr>
              <a:t>赢得客户的策略是什么</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rPr>
              <a:t>?</a:t>
            </a:r>
          </a:p>
          <a:p>
            <a:pPr lvl="1">
              <a:defRPr/>
            </a:pPr>
            <a:r>
              <a:rPr lang="zh-CN" altLang="en-US" dirty="0">
                <a:solidFill>
                  <a:prstClr val="black"/>
                </a:solidFill>
              </a:rPr>
              <a:t>与安全部门结盟</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lvl="1">
              <a:defRPr/>
            </a:pPr>
            <a:r>
              <a:rPr lang="zh-CN" altLang="en-US" dirty="0">
                <a:solidFill>
                  <a:prstClr val="black"/>
                </a:solidFill>
              </a:rPr>
              <a:t>与</a:t>
            </a:r>
            <a:r>
              <a:rPr lang="en-US" dirty="0">
                <a:solidFill>
                  <a:prstClr val="black"/>
                </a:solidFill>
              </a:rPr>
              <a:t>IT</a:t>
            </a:r>
            <a:r>
              <a:rPr lang="zh-CN" altLang="en-US" dirty="0">
                <a:solidFill>
                  <a:prstClr val="black"/>
                </a:solidFill>
              </a:rPr>
              <a:t>安全堆栈的集成</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dirty="0" err="1">
                <a:solidFill>
                  <a:prstClr val="black"/>
                </a:solidFill>
                <a:latin typeface="Calibri" panose="020F0502020204030204"/>
                <a:cs typeface="Segoe UI"/>
              </a:rPr>
              <a:t>可见行</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rPr>
              <a:t>Asset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Segoe UI"/>
              </a:rPr>
              <a:t>管理</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L="228600" marR="0" lvl="0"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lang="en-CA" dirty="0">
                <a:solidFill>
                  <a:prstClr val="black"/>
                </a:solidFill>
                <a:latin typeface="Calibri" panose="020F0502020204030204"/>
                <a:cs typeface="Segoe UI"/>
              </a:rPr>
              <a:t>“</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Segoe UI"/>
              </a:rPr>
              <a:t>Technical</a:t>
            </a:r>
            <a:r>
              <a:rPr lang="en-CA" dirty="0">
                <a:solidFill>
                  <a:prstClr val="black"/>
                </a:solidFill>
                <a:latin typeface="Calibri" panose="020F0502020204030204"/>
                <a:cs typeface="Segoe UI"/>
              </a:rPr>
              <a:t>”</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Segoe UI"/>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rPr>
              <a:t>engagement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的目标时间是多长</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rPr>
              <a:t>?</a:t>
            </a: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30天以下</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28600" marR="0" lvl="0"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竞争</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OT or IoT Security Vendor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28600" marR="0" lvl="0"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那些合作伙伴参与了</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rPr>
              <a:t>?</a:t>
            </a: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VAR, SI, DMR -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名字</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28600" marR="0" lvl="0"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Segoe UI"/>
              </a:rPr>
              <a:t>技术环境</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a:endParaRP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SIEM: </a:t>
            </a: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rPr>
              <a:t>Firewalls: </a:t>
            </a: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rPr>
              <a:t>NAC:</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rPr>
              <a:t>Ticketing:</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rPr>
              <a:t>OT Asset DB: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Segoe UI"/>
              </a:rPr>
              <a:t>身份验证</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rPr>
              <a:t>: Active Directory, RADIUS,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Segoe UI"/>
              </a:rPr>
              <a:t>etc</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协议</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EthernetIP</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Modbus, DNP3,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457200" marR="0" lvl="1" indent="-228600" algn="l" defTabSz="932742" rtl="0" eaLnBrk="1" fontAlgn="auto" latinLnBrk="0" hangingPunct="1">
              <a:lnSpc>
                <a:spcPct val="100000"/>
              </a:lnSpc>
              <a:spcBef>
                <a:spcPts val="721"/>
              </a:spcBef>
              <a:spcAft>
                <a:spcPts val="0"/>
              </a:spcAft>
              <a:buClrTx/>
              <a:buSzPct val="90000"/>
              <a:buFont typeface="Wingdings" panose="05000000000000000000" pitchFamily="2" charset="2"/>
              <a:buChar char=""/>
              <a:tabLst/>
              <a:defRPr/>
            </a:pPr>
            <a:r>
              <a:rPr lang="en-US" dirty="0" err="1">
                <a:solidFill>
                  <a:prstClr val="black"/>
                </a:solidFill>
                <a:latin typeface="Calibri" panose="020F0502020204030204"/>
                <a:cs typeface="Segoe UI"/>
              </a:rPr>
              <a:t>技术要求</a:t>
            </a:r>
            <a:r>
              <a:rPr lang="zh-CN" altLang="en-US" dirty="0">
                <a:solidFill>
                  <a:prstClr val="black"/>
                </a:solidFill>
                <a:latin typeface="Calibri" panose="020F0502020204030204"/>
                <a:cs typeface="Segoe UI"/>
              </a:rPr>
              <a:t> </a:t>
            </a:r>
            <a:r>
              <a:rPr lang="en-US" altLang="zh-CN" dirty="0">
                <a:solidFill>
                  <a:prstClr val="black"/>
                </a:solidFill>
                <a:latin typeface="Calibri" panose="020F0502020204030204"/>
                <a:cs typeface="Segoe UI"/>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Segoe UI"/>
              </a:rPr>
              <a:t> passive, constant monitoring (not scanning), asset detail, behavior (NBAD), Digital Twin, Risk Modeling</a:t>
            </a:r>
          </a:p>
          <a:p>
            <a:pPr marL="228600" marR="0" lvl="1" indent="0" algn="l" defTabSz="932742" rtl="0" eaLnBrk="1" fontAlgn="auto" latinLnBrk="0" hangingPunct="1">
              <a:lnSpc>
                <a:spcPct val="100000"/>
              </a:lnSpc>
              <a:spcBef>
                <a:spcPts val="721"/>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p:txBody>
      </p:sp>
      <p:sp>
        <p:nvSpPr>
          <p:cNvPr id="6" name="Rectangle 5">
            <a:extLst>
              <a:ext uri="{FF2B5EF4-FFF2-40B4-BE49-F238E27FC236}">
                <a16:creationId xmlns:a16="http://schemas.microsoft.com/office/drawing/2014/main" id="{060777F7-D17B-48D9-91EB-EC3EC1FDBC33}"/>
              </a:ext>
            </a:extLst>
          </p:cNvPr>
          <p:cNvSpPr/>
          <p:nvPr/>
        </p:nvSpPr>
        <p:spPr>
          <a:xfrm>
            <a:off x="9818850" y="194683"/>
            <a:ext cx="2087400" cy="518932"/>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Template to be completed by the partner for each engagement</a:t>
            </a:r>
          </a:p>
        </p:txBody>
      </p:sp>
    </p:spTree>
    <p:extLst>
      <p:ext uri="{BB962C8B-B14F-4D97-AF65-F5344CB8AC3E}">
        <p14:creationId xmlns:p14="http://schemas.microsoft.com/office/powerpoint/2010/main" val="2657345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p:txBody>
          <a:bodyPr/>
          <a:lstStyle/>
          <a:p>
            <a:r>
              <a:rPr lang="en-US" dirty="0"/>
              <a:t>Azure Defender for IoT</a:t>
            </a:r>
            <a:br>
              <a:rPr lang="en-US" dirty="0"/>
            </a:br>
            <a:r>
              <a:rPr lang="en-US" sz="2800" dirty="0">
                <a:solidFill>
                  <a:schemeClr val="tx1">
                    <a:lumMod val="50000"/>
                    <a:lumOff val="50000"/>
                  </a:schemeClr>
                </a:solidFill>
              </a:rPr>
              <a:t>OT </a:t>
            </a:r>
            <a:r>
              <a:rPr lang="en-US" sz="2800" dirty="0" err="1">
                <a:solidFill>
                  <a:schemeClr val="tx1">
                    <a:lumMod val="50000"/>
                    <a:lumOff val="50000"/>
                  </a:schemeClr>
                </a:solidFill>
              </a:rPr>
              <a:t>部署步骤</a:t>
            </a:r>
            <a:endParaRPr lang="en-US" dirty="0">
              <a:solidFill>
                <a:schemeClr val="tx1">
                  <a:lumMod val="50000"/>
                  <a:lumOff val="50000"/>
                </a:schemeClr>
              </a:solidFill>
            </a:endParaRPr>
          </a:p>
        </p:txBody>
      </p:sp>
      <p:sp>
        <p:nvSpPr>
          <p:cNvPr id="3" name="Rectangle 2">
            <a:hlinkClick r:id="rId2" action="ppaction://hlinksldjump"/>
            <a:extLst>
              <a:ext uri="{FF2B5EF4-FFF2-40B4-BE49-F238E27FC236}">
                <a16:creationId xmlns:a16="http://schemas.microsoft.com/office/drawing/2014/main" id="{7B2FD1EB-FB60-459F-B2FF-C8ACC172A1CD}"/>
              </a:ext>
            </a:extLst>
          </p:cNvPr>
          <p:cNvSpPr/>
          <p:nvPr/>
        </p:nvSpPr>
        <p:spPr>
          <a:xfrm>
            <a:off x="2466062" y="3188862"/>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构建传感器</a:t>
            </a:r>
            <a:endParaRPr lang="en-US" sz="1050" dirty="0"/>
          </a:p>
        </p:txBody>
      </p:sp>
      <p:sp>
        <p:nvSpPr>
          <p:cNvPr id="5" name="Rectangle 4">
            <a:extLst>
              <a:ext uri="{FF2B5EF4-FFF2-40B4-BE49-F238E27FC236}">
                <a16:creationId xmlns:a16="http://schemas.microsoft.com/office/drawing/2014/main" id="{17F0FBE5-8F64-4ADE-9AAC-9E32BE3227EA}"/>
              </a:ext>
            </a:extLst>
          </p:cNvPr>
          <p:cNvSpPr/>
          <p:nvPr/>
        </p:nvSpPr>
        <p:spPr>
          <a:xfrm>
            <a:off x="5554715" y="3188862"/>
            <a:ext cx="1277258"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发送数据至</a:t>
            </a:r>
            <a:r>
              <a:rPr lang="zh-CN" altLang="en-US" sz="1050" dirty="0"/>
              <a:t> </a:t>
            </a:r>
            <a:r>
              <a:rPr lang="en-US" sz="1050" dirty="0"/>
              <a:t>central management</a:t>
            </a:r>
          </a:p>
        </p:txBody>
      </p:sp>
      <p:sp>
        <p:nvSpPr>
          <p:cNvPr id="9" name="Rectangle 8">
            <a:extLst>
              <a:ext uri="{FF2B5EF4-FFF2-40B4-BE49-F238E27FC236}">
                <a16:creationId xmlns:a16="http://schemas.microsoft.com/office/drawing/2014/main" id="{690DAFD8-C82E-4195-A39F-97B3D60D7860}"/>
              </a:ext>
            </a:extLst>
          </p:cNvPr>
          <p:cNvSpPr/>
          <p:nvPr/>
        </p:nvSpPr>
        <p:spPr>
          <a:xfrm>
            <a:off x="7989207" y="3648387"/>
            <a:ext cx="1105975" cy="518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建造</a:t>
            </a:r>
            <a:r>
              <a:rPr lang="en-US" sz="1050" dirty="0"/>
              <a:t> Manager</a:t>
            </a:r>
          </a:p>
        </p:txBody>
      </p:sp>
      <p:cxnSp>
        <p:nvCxnSpPr>
          <p:cNvPr id="11" name="Straight Arrow Connector 10">
            <a:extLst>
              <a:ext uri="{FF2B5EF4-FFF2-40B4-BE49-F238E27FC236}">
                <a16:creationId xmlns:a16="http://schemas.microsoft.com/office/drawing/2014/main" id="{91CC697E-3210-40DE-A144-8234DA3532AE}"/>
              </a:ext>
            </a:extLst>
          </p:cNvPr>
          <p:cNvCxnSpPr>
            <a:cxnSpLocks/>
            <a:stCxn id="3" idx="3"/>
            <a:endCxn id="43" idx="1"/>
          </p:cNvCxnSpPr>
          <p:nvPr/>
        </p:nvCxnSpPr>
        <p:spPr>
          <a:xfrm>
            <a:off x="3390138" y="3485800"/>
            <a:ext cx="458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85974-18EC-4CE1-8D72-48E9BB5A0585}"/>
              </a:ext>
            </a:extLst>
          </p:cNvPr>
          <p:cNvCxnSpPr>
            <a:cxnSpLocks/>
            <a:stCxn id="5" idx="3"/>
            <a:endCxn id="18" idx="1"/>
          </p:cNvCxnSpPr>
          <p:nvPr/>
        </p:nvCxnSpPr>
        <p:spPr>
          <a:xfrm flipV="1">
            <a:off x="6831973" y="3026275"/>
            <a:ext cx="1158321" cy="4595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2">
            <a:extLst>
              <a:ext uri="{FF2B5EF4-FFF2-40B4-BE49-F238E27FC236}">
                <a16:creationId xmlns:a16="http://schemas.microsoft.com/office/drawing/2014/main" id="{7AD762CB-DEDE-454D-942B-E363B696C963}"/>
              </a:ext>
            </a:extLst>
          </p:cNvPr>
          <p:cNvCxnSpPr>
            <a:cxnSpLocks/>
            <a:stCxn id="5" idx="3"/>
            <a:endCxn id="9" idx="1"/>
          </p:cNvCxnSpPr>
          <p:nvPr/>
        </p:nvCxnSpPr>
        <p:spPr>
          <a:xfrm>
            <a:off x="6831973" y="3485800"/>
            <a:ext cx="1157234" cy="4220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hlinkClick r:id="rId3" action="ppaction://hlinksldjump"/>
            <a:extLst>
              <a:ext uri="{FF2B5EF4-FFF2-40B4-BE49-F238E27FC236}">
                <a16:creationId xmlns:a16="http://schemas.microsoft.com/office/drawing/2014/main" id="{4B75B402-3933-44EA-BA69-320AFFDEB382}"/>
              </a:ext>
            </a:extLst>
          </p:cNvPr>
          <p:cNvSpPr txBox="1"/>
          <p:nvPr/>
        </p:nvSpPr>
        <p:spPr>
          <a:xfrm>
            <a:off x="7194828" y="2636334"/>
            <a:ext cx="646331" cy="369332"/>
          </a:xfrm>
          <a:prstGeom prst="rect">
            <a:avLst/>
          </a:prstGeom>
          <a:noFill/>
        </p:spPr>
        <p:txBody>
          <a:bodyPr wrap="none" rtlCol="0">
            <a:spAutoFit/>
          </a:bodyPr>
          <a:lstStyle/>
          <a:p>
            <a:r>
              <a:rPr lang="en-US" dirty="0" err="1"/>
              <a:t>云端</a:t>
            </a:r>
            <a:endParaRPr lang="en-US" dirty="0"/>
          </a:p>
        </p:txBody>
      </p:sp>
      <p:sp>
        <p:nvSpPr>
          <p:cNvPr id="22" name="TextBox 21">
            <a:hlinkClick r:id="rId4" action="ppaction://hlinksldjump"/>
            <a:extLst>
              <a:ext uri="{FF2B5EF4-FFF2-40B4-BE49-F238E27FC236}">
                <a16:creationId xmlns:a16="http://schemas.microsoft.com/office/drawing/2014/main" id="{D7B6CFC3-24BA-44AB-9268-8C264C72F059}"/>
              </a:ext>
            </a:extLst>
          </p:cNvPr>
          <p:cNvSpPr txBox="1"/>
          <p:nvPr/>
        </p:nvSpPr>
        <p:spPr>
          <a:xfrm>
            <a:off x="7194828" y="3958836"/>
            <a:ext cx="646331" cy="369332"/>
          </a:xfrm>
          <a:prstGeom prst="rect">
            <a:avLst/>
          </a:prstGeom>
          <a:noFill/>
        </p:spPr>
        <p:txBody>
          <a:bodyPr wrap="none" rtlCol="0">
            <a:spAutoFit/>
          </a:bodyPr>
          <a:lstStyle/>
          <a:p>
            <a:r>
              <a:rPr lang="en-US" dirty="0" err="1"/>
              <a:t>本地</a:t>
            </a:r>
            <a:endParaRPr lang="en-US" dirty="0"/>
          </a:p>
        </p:txBody>
      </p:sp>
      <p:sp>
        <p:nvSpPr>
          <p:cNvPr id="26" name="Rectangle 25">
            <a:extLst>
              <a:ext uri="{FF2B5EF4-FFF2-40B4-BE49-F238E27FC236}">
                <a16:creationId xmlns:a16="http://schemas.microsoft.com/office/drawing/2014/main" id="{FAF16CE1-729D-41ED-BDB0-E97DF8BE580F}"/>
              </a:ext>
            </a:extLst>
          </p:cNvPr>
          <p:cNvSpPr/>
          <p:nvPr/>
        </p:nvSpPr>
        <p:spPr>
          <a:xfrm>
            <a:off x="9387050" y="3648387"/>
            <a:ext cx="1105975" cy="518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连接到SIEM</a:t>
            </a:r>
            <a:endParaRPr lang="en-US" sz="1050" dirty="0"/>
          </a:p>
        </p:txBody>
      </p:sp>
      <p:cxnSp>
        <p:nvCxnSpPr>
          <p:cNvPr id="30" name="Straight Arrow Connector 29">
            <a:extLst>
              <a:ext uri="{FF2B5EF4-FFF2-40B4-BE49-F238E27FC236}">
                <a16:creationId xmlns:a16="http://schemas.microsoft.com/office/drawing/2014/main" id="{3806F023-4847-4980-BD03-CDF352AD3333}"/>
              </a:ext>
            </a:extLst>
          </p:cNvPr>
          <p:cNvCxnSpPr>
            <a:cxnSpLocks/>
            <a:stCxn id="9" idx="3"/>
            <a:endCxn id="26" idx="1"/>
          </p:cNvCxnSpPr>
          <p:nvPr/>
        </p:nvCxnSpPr>
        <p:spPr>
          <a:xfrm>
            <a:off x="9095182" y="3907853"/>
            <a:ext cx="291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60C485-0C1D-4BEF-A6D1-1E2CB425A463}"/>
              </a:ext>
            </a:extLst>
          </p:cNvPr>
          <p:cNvCxnSpPr>
            <a:cxnSpLocks/>
            <a:stCxn id="18" idx="3"/>
            <a:endCxn id="10" idx="1"/>
          </p:cNvCxnSpPr>
          <p:nvPr/>
        </p:nvCxnSpPr>
        <p:spPr>
          <a:xfrm>
            <a:off x="9096270" y="3026275"/>
            <a:ext cx="290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hlinkClick r:id="rId5" action="ppaction://hlinksldjump"/>
            <a:extLst>
              <a:ext uri="{FF2B5EF4-FFF2-40B4-BE49-F238E27FC236}">
                <a16:creationId xmlns:a16="http://schemas.microsoft.com/office/drawing/2014/main" id="{A77624A1-B2FC-4A23-8875-355C0A6400E4}"/>
              </a:ext>
            </a:extLst>
          </p:cNvPr>
          <p:cNvSpPr/>
          <p:nvPr/>
        </p:nvSpPr>
        <p:spPr>
          <a:xfrm>
            <a:off x="818497" y="3188862"/>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PoC</a:t>
            </a:r>
            <a:r>
              <a:rPr lang="en-US" sz="1050" dirty="0"/>
              <a:t> Planning</a:t>
            </a:r>
          </a:p>
        </p:txBody>
      </p:sp>
      <p:cxnSp>
        <p:nvCxnSpPr>
          <p:cNvPr id="6" name="Straight Arrow Connector 5">
            <a:extLst>
              <a:ext uri="{FF2B5EF4-FFF2-40B4-BE49-F238E27FC236}">
                <a16:creationId xmlns:a16="http://schemas.microsoft.com/office/drawing/2014/main" id="{EE57F916-F8F4-40C4-9963-89152753BF1B}"/>
              </a:ext>
            </a:extLst>
          </p:cNvPr>
          <p:cNvCxnSpPr>
            <a:cxnSpLocks/>
            <a:stCxn id="4" idx="3"/>
            <a:endCxn id="3" idx="1"/>
          </p:cNvCxnSpPr>
          <p:nvPr/>
        </p:nvCxnSpPr>
        <p:spPr>
          <a:xfrm>
            <a:off x="1742573" y="3485800"/>
            <a:ext cx="723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F69704B-21CA-406E-81C8-C601E52AF1D2}"/>
              </a:ext>
            </a:extLst>
          </p:cNvPr>
          <p:cNvSpPr/>
          <p:nvPr/>
        </p:nvSpPr>
        <p:spPr>
          <a:xfrm>
            <a:off x="2462500" y="4167319"/>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配置网路分流器</a:t>
            </a:r>
            <a:endParaRPr lang="en-US" sz="1050" dirty="0"/>
          </a:p>
        </p:txBody>
      </p:sp>
      <p:cxnSp>
        <p:nvCxnSpPr>
          <p:cNvPr id="14" name="Straight Arrow Connector 13">
            <a:extLst>
              <a:ext uri="{FF2B5EF4-FFF2-40B4-BE49-F238E27FC236}">
                <a16:creationId xmlns:a16="http://schemas.microsoft.com/office/drawing/2014/main" id="{E39C6580-4F37-4062-AA94-FB74043FDED3}"/>
              </a:ext>
            </a:extLst>
          </p:cNvPr>
          <p:cNvCxnSpPr>
            <a:cxnSpLocks/>
            <a:stCxn id="12" idx="3"/>
            <a:endCxn id="19" idx="1"/>
          </p:cNvCxnSpPr>
          <p:nvPr/>
        </p:nvCxnSpPr>
        <p:spPr>
          <a:xfrm>
            <a:off x="3386576" y="4464257"/>
            <a:ext cx="462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17FA985-D80F-4A8F-A544-AD8AD9525ECB}"/>
              </a:ext>
            </a:extLst>
          </p:cNvPr>
          <p:cNvSpPr/>
          <p:nvPr/>
        </p:nvSpPr>
        <p:spPr>
          <a:xfrm>
            <a:off x="3848614" y="4167319"/>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配置防火墙</a:t>
            </a:r>
            <a:endParaRPr lang="en-US" sz="1050" dirty="0"/>
          </a:p>
        </p:txBody>
      </p:sp>
      <p:cxnSp>
        <p:nvCxnSpPr>
          <p:cNvPr id="32" name="Straight Arrow Connector 31">
            <a:extLst>
              <a:ext uri="{FF2B5EF4-FFF2-40B4-BE49-F238E27FC236}">
                <a16:creationId xmlns:a16="http://schemas.microsoft.com/office/drawing/2014/main" id="{D249FFD1-792B-4A89-A9DB-4ED377263829}"/>
              </a:ext>
            </a:extLst>
          </p:cNvPr>
          <p:cNvCxnSpPr>
            <a:cxnSpLocks/>
            <a:stCxn id="4" idx="3"/>
            <a:endCxn id="12" idx="1"/>
          </p:cNvCxnSpPr>
          <p:nvPr/>
        </p:nvCxnSpPr>
        <p:spPr>
          <a:xfrm>
            <a:off x="1742573" y="3485800"/>
            <a:ext cx="719927" cy="9784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1">
            <a:extLst>
              <a:ext uri="{FF2B5EF4-FFF2-40B4-BE49-F238E27FC236}">
                <a16:creationId xmlns:a16="http://schemas.microsoft.com/office/drawing/2014/main" id="{CACC146B-861C-4639-94E0-F1B0D373A3D5}"/>
              </a:ext>
            </a:extLst>
          </p:cNvPr>
          <p:cNvCxnSpPr>
            <a:cxnSpLocks/>
            <a:stCxn id="19" idx="3"/>
            <a:endCxn id="5" idx="1"/>
          </p:cNvCxnSpPr>
          <p:nvPr/>
        </p:nvCxnSpPr>
        <p:spPr>
          <a:xfrm flipV="1">
            <a:off x="4772690" y="3485800"/>
            <a:ext cx="782025" cy="9784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hlinkClick r:id="rId6" action="ppaction://hlinksldjump"/>
            <a:extLst>
              <a:ext uri="{FF2B5EF4-FFF2-40B4-BE49-F238E27FC236}">
                <a16:creationId xmlns:a16="http://schemas.microsoft.com/office/drawing/2014/main" id="{91879837-843C-4684-BCEE-C688377D8D66}"/>
              </a:ext>
            </a:extLst>
          </p:cNvPr>
          <p:cNvSpPr/>
          <p:nvPr/>
        </p:nvSpPr>
        <p:spPr>
          <a:xfrm>
            <a:off x="3848613" y="3188862"/>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CA" sz="1050" dirty="0"/>
              <a:t>载入</a:t>
            </a:r>
            <a:r>
              <a:rPr lang="zh-CN" altLang="en-US" sz="1050" dirty="0"/>
              <a:t> </a:t>
            </a:r>
            <a:r>
              <a:rPr lang="en-US" altLang="zh-CN" sz="1050" dirty="0"/>
              <a:t>&amp;</a:t>
            </a:r>
            <a:r>
              <a:rPr lang="zh-CN" altLang="en-US" sz="1050" dirty="0"/>
              <a:t> 激活</a:t>
            </a:r>
            <a:endParaRPr lang="en-US" sz="1050" dirty="0"/>
          </a:p>
        </p:txBody>
      </p:sp>
      <p:cxnSp>
        <p:nvCxnSpPr>
          <p:cNvPr id="46" name="Straight Arrow Connector 45">
            <a:extLst>
              <a:ext uri="{FF2B5EF4-FFF2-40B4-BE49-F238E27FC236}">
                <a16:creationId xmlns:a16="http://schemas.microsoft.com/office/drawing/2014/main" id="{1574C290-2E69-4445-9A04-523562BC9733}"/>
              </a:ext>
            </a:extLst>
          </p:cNvPr>
          <p:cNvCxnSpPr>
            <a:cxnSpLocks/>
            <a:stCxn id="43" idx="3"/>
            <a:endCxn id="5" idx="1"/>
          </p:cNvCxnSpPr>
          <p:nvPr/>
        </p:nvCxnSpPr>
        <p:spPr>
          <a:xfrm>
            <a:off x="4772689" y="3485800"/>
            <a:ext cx="7820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33D8AEA5-3B1B-403C-9D19-7533F4E905C5}"/>
                  </a:ext>
                </a:extLst>
              </p:cNvPr>
              <p:cNvGraphicFramePr>
                <a:graphicFrameLocks noChangeAspect="1"/>
              </p:cNvGraphicFramePr>
              <p:nvPr>
                <p:extLst>
                  <p:ext uri="{D42A27DB-BD31-4B8C-83A1-F6EECF244321}">
                    <p14:modId xmlns:p14="http://schemas.microsoft.com/office/powerpoint/2010/main" val="3495978177"/>
                  </p:ext>
                </p:extLst>
              </p:nvPr>
            </p:nvGraphicFramePr>
            <p:xfrm>
              <a:off x="9387051" y="2715219"/>
              <a:ext cx="1105977" cy="622112"/>
            </p:xfrm>
            <a:graphic>
              <a:graphicData uri="http://schemas.microsoft.com/office/powerpoint/2016/sectionzoom">
                <psez:sectionZm>
                  <psez:sectionZmObj sectionId="{FD438975-C1A9-4303-9885-BC8AB1E78D12}">
                    <psez:zmPr id="{9ED9BA31-4E5B-4A24-A4D3-7924584EF5CF}" transitionDur="1000">
                      <p166:blipFill xmlns:p166="http://schemas.microsoft.com/office/powerpoint/2016/6/main">
                        <a:blip r:embed="rId7"/>
                        <a:stretch>
                          <a:fillRect/>
                        </a:stretch>
                      </p166:blipFill>
                      <p166:spPr xmlns:p166="http://schemas.microsoft.com/office/powerpoint/2016/6/main">
                        <a:xfrm>
                          <a:off x="0" y="0"/>
                          <a:ext cx="1105977" cy="622112"/>
                        </a:xfrm>
                        <a:prstGeom prst="rect">
                          <a:avLst/>
                        </a:prstGeom>
                        <a:ln w="3175">
                          <a:solidFill>
                            <a:prstClr val="ltGray"/>
                          </a:solidFill>
                        </a:ln>
                      </p166:spPr>
                    </psez:zmPr>
                  </psez:sectionZmObj>
                </psez:sectionZm>
              </a:graphicData>
            </a:graphic>
          </p:graphicFrame>
        </mc:Choice>
        <mc:Fallback xmlns="">
          <p:pic>
            <p:nvPicPr>
              <p:cNvPr id="10" name="Section Zoom 9">
                <a:hlinkClick r:id="rId8" action="ppaction://hlinksldjump"/>
                <a:extLst>
                  <a:ext uri="{FF2B5EF4-FFF2-40B4-BE49-F238E27FC236}">
                    <a16:creationId xmlns:a16="http://schemas.microsoft.com/office/drawing/2014/main" id="{33D8AEA5-3B1B-403C-9D19-7533F4E905C5}"/>
                  </a:ext>
                </a:extLst>
              </p:cNvPr>
              <p:cNvPicPr>
                <a:picLocks noGrp="1" noRot="1" noChangeAspect="1" noMove="1" noResize="1" noEditPoints="1" noAdjustHandles="1" noChangeArrowheads="1" noChangeShapeType="1"/>
              </p:cNvPicPr>
              <p:nvPr/>
            </p:nvPicPr>
            <p:blipFill>
              <a:blip r:embed="rId9"/>
              <a:stretch>
                <a:fillRect/>
              </a:stretch>
            </p:blipFill>
            <p:spPr>
              <a:xfrm>
                <a:off x="9387051" y="2715219"/>
                <a:ext cx="1105977" cy="62211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5C3BECA1-53B6-43AF-9B55-623A0354C498}"/>
                  </a:ext>
                </a:extLst>
              </p:cNvPr>
              <p:cNvGraphicFramePr>
                <a:graphicFrameLocks noChangeAspect="1"/>
              </p:cNvGraphicFramePr>
              <p:nvPr>
                <p:extLst>
                  <p:ext uri="{D42A27DB-BD31-4B8C-83A1-F6EECF244321}">
                    <p14:modId xmlns:p14="http://schemas.microsoft.com/office/powerpoint/2010/main" val="3809304163"/>
                  </p:ext>
                </p:extLst>
              </p:nvPr>
            </p:nvGraphicFramePr>
            <p:xfrm>
              <a:off x="7990294" y="2715219"/>
              <a:ext cx="1105976" cy="622112"/>
            </p:xfrm>
            <a:graphic>
              <a:graphicData uri="http://schemas.microsoft.com/office/powerpoint/2016/sectionzoom">
                <psez:sectionZm>
                  <psez:sectionZmObj sectionId="{B9A8043B-7736-4FB2-B93E-443DE536A7A6}">
                    <psez:zmPr id="{C5B231FC-4DC3-458B-95CF-D955521B7B6A}" transitionDur="1000">
                      <p166:blipFill xmlns:p166="http://schemas.microsoft.com/office/powerpoint/2016/6/main">
                        <a:blip r:embed="rId10"/>
                        <a:stretch>
                          <a:fillRect/>
                        </a:stretch>
                      </p166:blipFill>
                      <p166:spPr xmlns:p166="http://schemas.microsoft.com/office/powerpoint/2016/6/main">
                        <a:xfrm>
                          <a:off x="0" y="0"/>
                          <a:ext cx="1105976" cy="622112"/>
                        </a:xfrm>
                        <a:prstGeom prst="rect">
                          <a:avLst/>
                        </a:prstGeom>
                        <a:ln w="3175">
                          <a:solidFill>
                            <a:prstClr val="ltGray"/>
                          </a:solidFill>
                        </a:ln>
                      </p166:spPr>
                    </psez:zmPr>
                  </psez:sectionZmObj>
                </psez:sectionZm>
              </a:graphicData>
            </a:graphic>
          </p:graphicFrame>
        </mc:Choice>
        <mc:Fallback xmlns="">
          <p:pic>
            <p:nvPicPr>
              <p:cNvPr id="18" name="Section Zoom 17">
                <a:hlinkClick r:id="rId11" action="ppaction://hlinksldjump"/>
                <a:extLst>
                  <a:ext uri="{FF2B5EF4-FFF2-40B4-BE49-F238E27FC236}">
                    <a16:creationId xmlns:a16="http://schemas.microsoft.com/office/drawing/2014/main" id="{5C3BECA1-53B6-43AF-9B55-623A0354C498}"/>
                  </a:ext>
                </a:extLst>
              </p:cNvPr>
              <p:cNvPicPr>
                <a:picLocks noGrp="1" noRot="1" noChangeAspect="1" noMove="1" noResize="1" noEditPoints="1" noAdjustHandles="1" noChangeArrowheads="1" noChangeShapeType="1"/>
              </p:cNvPicPr>
              <p:nvPr/>
            </p:nvPicPr>
            <p:blipFill>
              <a:blip r:embed="rId12"/>
              <a:stretch>
                <a:fillRect/>
              </a:stretch>
            </p:blipFill>
            <p:spPr>
              <a:xfrm>
                <a:off x="7990294" y="2715219"/>
                <a:ext cx="1105976" cy="622112"/>
              </a:xfrm>
              <a:prstGeom prst="rect">
                <a:avLst/>
              </a:prstGeom>
              <a:ln w="3175">
                <a:solidFill>
                  <a:prstClr val="ltGray"/>
                </a:solidFill>
              </a:ln>
            </p:spPr>
          </p:pic>
        </mc:Fallback>
      </mc:AlternateContent>
    </p:spTree>
    <p:extLst>
      <p:ext uri="{BB962C8B-B14F-4D97-AF65-F5344CB8AC3E}">
        <p14:creationId xmlns:p14="http://schemas.microsoft.com/office/powerpoint/2010/main" val="2194655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838200" y="365125"/>
            <a:ext cx="6092949" cy="1325563"/>
          </a:xfrm>
        </p:spPr>
        <p:txBody>
          <a:bodyPr/>
          <a:lstStyle/>
          <a:p>
            <a:r>
              <a:rPr lang="en-US" dirty="0"/>
              <a:t>Azure Defender for IoT</a:t>
            </a:r>
            <a:br>
              <a:rPr lang="en-US" dirty="0"/>
            </a:br>
            <a:r>
              <a:rPr lang="en-US" sz="2800" dirty="0" err="1">
                <a:solidFill>
                  <a:schemeClr val="tx1">
                    <a:lumMod val="50000"/>
                    <a:lumOff val="50000"/>
                  </a:schemeClr>
                </a:solidFill>
              </a:rPr>
              <a:t>部署步骤</a:t>
            </a:r>
            <a:r>
              <a:rPr lang="en-US" sz="2800" dirty="0">
                <a:solidFill>
                  <a:schemeClr val="tx1">
                    <a:lumMod val="50000"/>
                    <a:lumOff val="50000"/>
                  </a:schemeClr>
                </a:solidFill>
              </a:rPr>
              <a:t>: </a:t>
            </a:r>
            <a:r>
              <a:rPr lang="en-US" sz="2800" dirty="0" err="1">
                <a:solidFill>
                  <a:schemeClr val="tx1">
                    <a:lumMod val="50000"/>
                    <a:lumOff val="50000"/>
                  </a:schemeClr>
                </a:solidFill>
              </a:rPr>
              <a:t>PoC</a:t>
            </a:r>
            <a:r>
              <a:rPr lang="en-US" sz="2800" dirty="0">
                <a:solidFill>
                  <a:schemeClr val="tx1">
                    <a:lumMod val="50000"/>
                    <a:lumOff val="50000"/>
                  </a:schemeClr>
                </a:solidFill>
              </a:rPr>
              <a:t> Planning</a:t>
            </a:r>
            <a:endParaRPr lang="en-US" dirty="0">
              <a:solidFill>
                <a:schemeClr val="tx1">
                  <a:lumMod val="50000"/>
                  <a:lumOff val="50000"/>
                </a:schemeClr>
              </a:solidFill>
            </a:endParaRPr>
          </a:p>
        </p:txBody>
      </p:sp>
      <p:sp>
        <p:nvSpPr>
          <p:cNvPr id="3" name="Rectangle 2">
            <a:extLst>
              <a:ext uri="{FF2B5EF4-FFF2-40B4-BE49-F238E27FC236}">
                <a16:creationId xmlns:a16="http://schemas.microsoft.com/office/drawing/2014/main" id="{7B2FD1EB-FB60-459F-B2FF-C8ACC172A1CD}"/>
              </a:ext>
            </a:extLst>
          </p:cNvPr>
          <p:cNvSpPr/>
          <p:nvPr/>
        </p:nvSpPr>
        <p:spPr>
          <a:xfrm>
            <a:off x="838200" y="1854408"/>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PoC Planning</a:t>
            </a:r>
          </a:p>
        </p:txBody>
      </p:sp>
      <p:sp>
        <p:nvSpPr>
          <p:cNvPr id="5" name="Rectangle 4">
            <a:extLst>
              <a:ext uri="{FF2B5EF4-FFF2-40B4-BE49-F238E27FC236}">
                <a16:creationId xmlns:a16="http://schemas.microsoft.com/office/drawing/2014/main" id="{56DB26EB-AC98-47AF-932F-41B258027F09}"/>
              </a:ext>
            </a:extLst>
          </p:cNvPr>
          <p:cNvSpPr/>
          <p:nvPr/>
        </p:nvSpPr>
        <p:spPr>
          <a:xfrm>
            <a:off x="8625780" y="2319198"/>
            <a:ext cx="2278587"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Site Checklist </a:t>
            </a:r>
            <a:r>
              <a:rPr lang="en-US" sz="1050" dirty="0" err="1"/>
              <a:t>例子</a:t>
            </a:r>
            <a:r>
              <a:rPr lang="en-US" sz="1050" dirty="0"/>
              <a:t>:  </a:t>
            </a:r>
          </a:p>
          <a:p>
            <a:r>
              <a:rPr lang="en-US" sz="1050" dirty="0">
                <a:solidFill>
                  <a:schemeClr val="bg1"/>
                </a:solidFill>
                <a:hlinkClick r:id="rId3">
                  <a:extLst>
                    <a:ext uri="{A12FA001-AC4F-418D-AE19-62706E023703}">
                      <ahyp:hlinkClr xmlns:ahyp="http://schemas.microsoft.com/office/drawing/2018/hyperlinkcolor" val="tx"/>
                    </a:ext>
                  </a:extLst>
                </a:hlinkClick>
              </a:rPr>
              <a:t>Set up your network | Microsoft Docs</a:t>
            </a:r>
            <a:endParaRPr lang="en-US" sz="1050" dirty="0">
              <a:solidFill>
                <a:schemeClr val="bg1"/>
              </a:solidFill>
            </a:endParaRPr>
          </a:p>
        </p:txBody>
      </p:sp>
      <p:sp>
        <p:nvSpPr>
          <p:cNvPr id="7" name="Rectangle 6">
            <a:extLst>
              <a:ext uri="{FF2B5EF4-FFF2-40B4-BE49-F238E27FC236}">
                <a16:creationId xmlns:a16="http://schemas.microsoft.com/office/drawing/2014/main" id="{D5C09F81-05F4-4582-BE8B-B38B3ED8D69B}"/>
              </a:ext>
            </a:extLst>
          </p:cNvPr>
          <p:cNvSpPr/>
          <p:nvPr/>
        </p:nvSpPr>
        <p:spPr>
          <a:xfrm>
            <a:off x="2424953" y="197385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收集网站信息</a:t>
            </a:r>
            <a:endParaRPr lang="en-US" sz="1050" dirty="0"/>
          </a:p>
        </p:txBody>
      </p:sp>
      <p:sp>
        <p:nvSpPr>
          <p:cNvPr id="9" name="Rectangle 8">
            <a:extLst>
              <a:ext uri="{FF2B5EF4-FFF2-40B4-BE49-F238E27FC236}">
                <a16:creationId xmlns:a16="http://schemas.microsoft.com/office/drawing/2014/main" id="{C2C6EFC2-B9EB-4FDF-9675-A53EE0AA4813}"/>
              </a:ext>
            </a:extLst>
          </p:cNvPr>
          <p:cNvSpPr/>
          <p:nvPr/>
        </p:nvSpPr>
        <p:spPr>
          <a:xfrm>
            <a:off x="2424953" y="263379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定义</a:t>
            </a:r>
            <a:r>
              <a:rPr lang="en-US" sz="1050" dirty="0"/>
              <a:t> solution architecture</a:t>
            </a:r>
          </a:p>
        </p:txBody>
      </p:sp>
      <p:sp>
        <p:nvSpPr>
          <p:cNvPr id="11" name="Rectangle 10">
            <a:extLst>
              <a:ext uri="{FF2B5EF4-FFF2-40B4-BE49-F238E27FC236}">
                <a16:creationId xmlns:a16="http://schemas.microsoft.com/office/drawing/2014/main" id="{4D1C0739-D23B-4820-9B33-AF6DA5F8FFA4}"/>
              </a:ext>
            </a:extLst>
          </p:cNvPr>
          <p:cNvSpPr/>
          <p:nvPr/>
        </p:nvSpPr>
        <p:spPr>
          <a:xfrm>
            <a:off x="2424953" y="329374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网站的准备</a:t>
            </a:r>
            <a:endParaRPr lang="en-US" sz="1050" dirty="0"/>
          </a:p>
        </p:txBody>
      </p:sp>
      <p:sp>
        <p:nvSpPr>
          <p:cNvPr id="13" name="Rectangle 12">
            <a:extLst>
              <a:ext uri="{FF2B5EF4-FFF2-40B4-BE49-F238E27FC236}">
                <a16:creationId xmlns:a16="http://schemas.microsoft.com/office/drawing/2014/main" id="{FC4788D6-7809-4249-B93D-E18D8096473E}"/>
              </a:ext>
            </a:extLst>
          </p:cNvPr>
          <p:cNvSpPr/>
          <p:nvPr/>
        </p:nvSpPr>
        <p:spPr>
          <a:xfrm>
            <a:off x="2424953" y="395368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部署前验证</a:t>
            </a:r>
            <a:endParaRPr lang="en-US" sz="1050" dirty="0"/>
          </a:p>
        </p:txBody>
      </p:sp>
      <p:sp>
        <p:nvSpPr>
          <p:cNvPr id="15" name="Rectangle 14">
            <a:extLst>
              <a:ext uri="{FF2B5EF4-FFF2-40B4-BE49-F238E27FC236}">
                <a16:creationId xmlns:a16="http://schemas.microsoft.com/office/drawing/2014/main" id="{B70CAA56-FDCD-450B-A73B-41A65DA2DE8F}"/>
              </a:ext>
            </a:extLst>
          </p:cNvPr>
          <p:cNvSpPr/>
          <p:nvPr/>
        </p:nvSpPr>
        <p:spPr>
          <a:xfrm>
            <a:off x="2424953" y="4613630"/>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设置</a:t>
            </a:r>
            <a:r>
              <a:rPr lang="zh-CN" altLang="en-US" sz="1050" dirty="0"/>
              <a:t> </a:t>
            </a:r>
            <a:r>
              <a:rPr lang="en-US" sz="1050" dirty="0"/>
              <a:t>Azure</a:t>
            </a:r>
          </a:p>
        </p:txBody>
      </p:sp>
      <p:sp>
        <p:nvSpPr>
          <p:cNvPr id="17" name="Rectangle 16">
            <a:extLst>
              <a:ext uri="{FF2B5EF4-FFF2-40B4-BE49-F238E27FC236}">
                <a16:creationId xmlns:a16="http://schemas.microsoft.com/office/drawing/2014/main" id="{BA7E1017-0015-409C-AAFF-1ED2FA8A3FB5}"/>
              </a:ext>
            </a:extLst>
          </p:cNvPr>
          <p:cNvSpPr/>
          <p:nvPr/>
        </p:nvSpPr>
        <p:spPr>
          <a:xfrm>
            <a:off x="4908550" y="1854408"/>
            <a:ext cx="2150275"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solidFill>
                  <a:schemeClr val="tx1"/>
                </a:solidFill>
              </a:rPr>
              <a:t>网络体系结构</a:t>
            </a:r>
            <a:r>
              <a:rPr lang="en-US" sz="1050" dirty="0">
                <a:solidFill>
                  <a:schemeClr val="tx1"/>
                </a:solidFill>
              </a:rPr>
              <a:t>, managed switches, VLANS, asset count, </a:t>
            </a:r>
            <a:r>
              <a:rPr lang="en-US" sz="1050" dirty="0" err="1">
                <a:solidFill>
                  <a:schemeClr val="tx1"/>
                </a:solidFill>
              </a:rPr>
              <a:t>供应商</a:t>
            </a:r>
            <a:r>
              <a:rPr lang="en-US" sz="1050" dirty="0">
                <a:solidFill>
                  <a:schemeClr val="tx1"/>
                </a:solidFill>
              </a:rPr>
              <a:t>, </a:t>
            </a:r>
            <a:r>
              <a:rPr lang="en-US" sz="1050" dirty="0" err="1">
                <a:solidFill>
                  <a:schemeClr val="tx1"/>
                </a:solidFill>
              </a:rPr>
              <a:t>协议</a:t>
            </a:r>
            <a:endParaRPr lang="en-US" sz="1050" dirty="0">
              <a:solidFill>
                <a:schemeClr val="tx1"/>
              </a:solidFill>
            </a:endParaRPr>
          </a:p>
        </p:txBody>
      </p:sp>
      <p:sp>
        <p:nvSpPr>
          <p:cNvPr id="21" name="Rectangle 20">
            <a:extLst>
              <a:ext uri="{FF2B5EF4-FFF2-40B4-BE49-F238E27FC236}">
                <a16:creationId xmlns:a16="http://schemas.microsoft.com/office/drawing/2014/main" id="{70B1A3E9-BFB4-4A47-9557-00648E629EB9}"/>
              </a:ext>
            </a:extLst>
          </p:cNvPr>
          <p:cNvSpPr/>
          <p:nvPr/>
        </p:nvSpPr>
        <p:spPr>
          <a:xfrm>
            <a:off x="4908550" y="2514352"/>
            <a:ext cx="2150275"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solidFill>
                  <a:schemeClr val="tx1"/>
                </a:solidFill>
              </a:rPr>
              <a:t>传感器的数量</a:t>
            </a:r>
            <a:r>
              <a:rPr lang="en-US" sz="1050" dirty="0">
                <a:solidFill>
                  <a:schemeClr val="tx1"/>
                </a:solidFill>
              </a:rPr>
              <a:t>, SIEM </a:t>
            </a:r>
            <a:r>
              <a:rPr lang="en-US" sz="1050" dirty="0" err="1">
                <a:solidFill>
                  <a:schemeClr val="tx1"/>
                </a:solidFill>
              </a:rPr>
              <a:t>集成</a:t>
            </a:r>
            <a:r>
              <a:rPr lang="en-US" sz="1050" dirty="0">
                <a:solidFill>
                  <a:schemeClr val="tx1"/>
                </a:solidFill>
              </a:rPr>
              <a:t>, </a:t>
            </a:r>
            <a:r>
              <a:rPr lang="en-US" sz="1050" dirty="0" err="1">
                <a:solidFill>
                  <a:schemeClr val="tx1"/>
                </a:solidFill>
              </a:rPr>
              <a:t>云连通性</a:t>
            </a:r>
            <a:endParaRPr lang="en-US" sz="1050" dirty="0">
              <a:solidFill>
                <a:schemeClr val="tx1"/>
              </a:solidFill>
            </a:endParaRPr>
          </a:p>
        </p:txBody>
      </p:sp>
      <p:sp>
        <p:nvSpPr>
          <p:cNvPr id="23" name="Rectangle 22">
            <a:extLst>
              <a:ext uri="{FF2B5EF4-FFF2-40B4-BE49-F238E27FC236}">
                <a16:creationId xmlns:a16="http://schemas.microsoft.com/office/drawing/2014/main" id="{0C4B89A2-BB5B-4CA0-85CF-A5EA183E9051}"/>
              </a:ext>
            </a:extLst>
          </p:cNvPr>
          <p:cNvSpPr/>
          <p:nvPr/>
        </p:nvSpPr>
        <p:spPr>
          <a:xfrm>
            <a:off x="4908550" y="3174296"/>
            <a:ext cx="2150275"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SPAN / TAP, </a:t>
            </a:r>
            <a:r>
              <a:rPr lang="en-US" sz="1050" dirty="0" err="1">
                <a:solidFill>
                  <a:schemeClr val="tx1"/>
                </a:solidFill>
              </a:rPr>
              <a:t>IP地址范围</a:t>
            </a:r>
            <a:r>
              <a:rPr lang="en-US" sz="1050" dirty="0">
                <a:solidFill>
                  <a:schemeClr val="tx1"/>
                </a:solidFill>
              </a:rPr>
              <a:t>, </a:t>
            </a:r>
            <a:r>
              <a:rPr lang="en-US" sz="1050" dirty="0" err="1">
                <a:solidFill>
                  <a:schemeClr val="tx1"/>
                </a:solidFill>
              </a:rPr>
              <a:t>防火墙设置</a:t>
            </a:r>
            <a:r>
              <a:rPr lang="en-US" sz="1050" dirty="0">
                <a:solidFill>
                  <a:schemeClr val="tx1"/>
                </a:solidFill>
              </a:rPr>
              <a:t>, </a:t>
            </a:r>
            <a:r>
              <a:rPr lang="en-US" sz="1050" dirty="0" err="1">
                <a:solidFill>
                  <a:schemeClr val="tx1"/>
                </a:solidFill>
              </a:rPr>
              <a:t>硬件需求</a:t>
            </a:r>
            <a:endParaRPr lang="en-US" sz="1050" dirty="0">
              <a:solidFill>
                <a:schemeClr val="tx1"/>
              </a:solidFill>
            </a:endParaRPr>
          </a:p>
        </p:txBody>
      </p:sp>
      <p:sp>
        <p:nvSpPr>
          <p:cNvPr id="25" name="Rectangle 24">
            <a:extLst>
              <a:ext uri="{FF2B5EF4-FFF2-40B4-BE49-F238E27FC236}">
                <a16:creationId xmlns:a16="http://schemas.microsoft.com/office/drawing/2014/main" id="{3E667AFA-0FA8-4518-931F-1F9F283B11FF}"/>
              </a:ext>
            </a:extLst>
          </p:cNvPr>
          <p:cNvSpPr/>
          <p:nvPr/>
        </p:nvSpPr>
        <p:spPr>
          <a:xfrm>
            <a:off x="4908550" y="3834240"/>
            <a:ext cx="2150275"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solidFill>
                  <a:schemeClr val="tx1"/>
                </a:solidFill>
              </a:rPr>
              <a:t>给每一个网络段获取</a:t>
            </a:r>
            <a:r>
              <a:rPr lang="en-US" sz="1050" dirty="0">
                <a:solidFill>
                  <a:schemeClr val="tx1"/>
                </a:solidFill>
              </a:rPr>
              <a:t> PCAP </a:t>
            </a:r>
            <a:r>
              <a:rPr lang="en-US" sz="1050" dirty="0" err="1">
                <a:solidFill>
                  <a:schemeClr val="tx1"/>
                </a:solidFill>
              </a:rPr>
              <a:t>文件</a:t>
            </a:r>
            <a:r>
              <a:rPr lang="en-US" sz="1050" dirty="0">
                <a:solidFill>
                  <a:schemeClr val="tx1"/>
                </a:solidFill>
              </a:rPr>
              <a:t> </a:t>
            </a:r>
          </a:p>
        </p:txBody>
      </p:sp>
      <p:sp>
        <p:nvSpPr>
          <p:cNvPr id="27" name="Rectangle 26">
            <a:extLst>
              <a:ext uri="{FF2B5EF4-FFF2-40B4-BE49-F238E27FC236}">
                <a16:creationId xmlns:a16="http://schemas.microsoft.com/office/drawing/2014/main" id="{71AE3295-DF48-4A3E-8DF7-9E7384B32AB4}"/>
              </a:ext>
            </a:extLst>
          </p:cNvPr>
          <p:cNvSpPr/>
          <p:nvPr/>
        </p:nvSpPr>
        <p:spPr>
          <a:xfrm>
            <a:off x="4908550" y="4494184"/>
            <a:ext cx="2150275"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solidFill>
                  <a:schemeClr val="tx1"/>
                </a:solidFill>
              </a:rPr>
              <a:t>设置</a:t>
            </a:r>
            <a:r>
              <a:rPr lang="en-US" sz="1050" dirty="0">
                <a:solidFill>
                  <a:schemeClr val="tx1"/>
                </a:solidFill>
              </a:rPr>
              <a:t> Azure Defender for IoT </a:t>
            </a:r>
            <a:r>
              <a:rPr lang="en-US" sz="1050" dirty="0" err="1">
                <a:solidFill>
                  <a:schemeClr val="tx1"/>
                </a:solidFill>
              </a:rPr>
              <a:t>以及</a:t>
            </a:r>
            <a:r>
              <a:rPr lang="en-US" sz="1050" dirty="0">
                <a:solidFill>
                  <a:schemeClr val="tx1"/>
                </a:solidFill>
              </a:rPr>
              <a:t> IoT Hub requirement</a:t>
            </a:r>
          </a:p>
        </p:txBody>
      </p:sp>
      <p:sp>
        <p:nvSpPr>
          <p:cNvPr id="29" name="Rectangle 28">
            <a:extLst>
              <a:ext uri="{FF2B5EF4-FFF2-40B4-BE49-F238E27FC236}">
                <a16:creationId xmlns:a16="http://schemas.microsoft.com/office/drawing/2014/main" id="{945E24FF-C22F-4E36-B54B-F79C0E1A7949}"/>
              </a:ext>
            </a:extLst>
          </p:cNvPr>
          <p:cNvSpPr/>
          <p:nvPr/>
        </p:nvSpPr>
        <p:spPr>
          <a:xfrm>
            <a:off x="2424953" y="527357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部署传感器</a:t>
            </a:r>
            <a:endParaRPr lang="en-US" sz="1050" dirty="0"/>
          </a:p>
        </p:txBody>
      </p:sp>
      <p:sp>
        <p:nvSpPr>
          <p:cNvPr id="31" name="Rectangle 30">
            <a:extLst>
              <a:ext uri="{FF2B5EF4-FFF2-40B4-BE49-F238E27FC236}">
                <a16:creationId xmlns:a16="http://schemas.microsoft.com/office/drawing/2014/main" id="{7AA38A7C-5975-4A27-A958-FBBB912977CB}"/>
              </a:ext>
            </a:extLst>
          </p:cNvPr>
          <p:cNvSpPr/>
          <p:nvPr/>
        </p:nvSpPr>
        <p:spPr>
          <a:xfrm>
            <a:off x="4908550" y="5154128"/>
            <a:ext cx="2150275"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solidFill>
                  <a:schemeClr val="tx1"/>
                </a:solidFill>
              </a:rPr>
              <a:t>部署</a:t>
            </a:r>
            <a:r>
              <a:rPr lang="en-US" sz="1050" dirty="0">
                <a:solidFill>
                  <a:schemeClr val="tx1"/>
                </a:solidFill>
              </a:rPr>
              <a:t> HW/VM, onboard, finetune, run assessments, confirm alerting</a:t>
            </a:r>
          </a:p>
        </p:txBody>
      </p:sp>
      <p:cxnSp>
        <p:nvCxnSpPr>
          <p:cNvPr id="33" name="Straight Arrow Connector 32">
            <a:extLst>
              <a:ext uri="{FF2B5EF4-FFF2-40B4-BE49-F238E27FC236}">
                <a16:creationId xmlns:a16="http://schemas.microsoft.com/office/drawing/2014/main" id="{E9A4567A-49AF-4833-94EA-582375D6A69F}"/>
              </a:ext>
            </a:extLst>
          </p:cNvPr>
          <p:cNvCxnSpPr>
            <a:cxnSpLocks/>
            <a:stCxn id="3" idx="3"/>
            <a:endCxn id="7" idx="1"/>
          </p:cNvCxnSpPr>
          <p:nvPr/>
        </p:nvCxnSpPr>
        <p:spPr>
          <a:xfrm>
            <a:off x="1762276" y="2151346"/>
            <a:ext cx="6626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4608A01-8735-4DD7-BF56-72CA6224577E}"/>
              </a:ext>
            </a:extLst>
          </p:cNvPr>
          <p:cNvCxnSpPr>
            <a:cxnSpLocks/>
            <a:stCxn id="7" idx="2"/>
            <a:endCxn id="9" idx="0"/>
          </p:cNvCxnSpPr>
          <p:nvPr/>
        </p:nvCxnSpPr>
        <p:spPr>
          <a:xfrm>
            <a:off x="3341594" y="232883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0409CCD-D937-40FF-B6AD-CC0228A78451}"/>
              </a:ext>
            </a:extLst>
          </p:cNvPr>
          <p:cNvCxnSpPr>
            <a:cxnSpLocks/>
            <a:stCxn id="9" idx="2"/>
            <a:endCxn id="11" idx="0"/>
          </p:cNvCxnSpPr>
          <p:nvPr/>
        </p:nvCxnSpPr>
        <p:spPr>
          <a:xfrm>
            <a:off x="3341594" y="298878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17FF5B-C09D-41EE-A53E-77215B36AC92}"/>
              </a:ext>
            </a:extLst>
          </p:cNvPr>
          <p:cNvCxnSpPr>
            <a:cxnSpLocks/>
            <a:stCxn id="11" idx="2"/>
            <a:endCxn id="13" idx="0"/>
          </p:cNvCxnSpPr>
          <p:nvPr/>
        </p:nvCxnSpPr>
        <p:spPr>
          <a:xfrm>
            <a:off x="3341594" y="364872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534EA58-636D-40B1-B32D-2C43F53ABB6F}"/>
              </a:ext>
            </a:extLst>
          </p:cNvPr>
          <p:cNvCxnSpPr>
            <a:cxnSpLocks/>
            <a:stCxn id="13" idx="2"/>
            <a:endCxn id="15" idx="0"/>
          </p:cNvCxnSpPr>
          <p:nvPr/>
        </p:nvCxnSpPr>
        <p:spPr>
          <a:xfrm>
            <a:off x="3341594" y="430867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C5663BD-1581-4589-A396-B1222F614BE6}"/>
              </a:ext>
            </a:extLst>
          </p:cNvPr>
          <p:cNvCxnSpPr>
            <a:cxnSpLocks/>
            <a:stCxn id="15" idx="2"/>
            <a:endCxn id="29" idx="0"/>
          </p:cNvCxnSpPr>
          <p:nvPr/>
        </p:nvCxnSpPr>
        <p:spPr>
          <a:xfrm>
            <a:off x="3341594" y="496861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64887CC-D3C2-4270-B343-16B3EF716CCF}"/>
              </a:ext>
            </a:extLst>
          </p:cNvPr>
          <p:cNvCxnSpPr>
            <a:cxnSpLocks/>
            <a:stCxn id="7" idx="3"/>
            <a:endCxn id="17" idx="1"/>
          </p:cNvCxnSpPr>
          <p:nvPr/>
        </p:nvCxnSpPr>
        <p:spPr>
          <a:xfrm>
            <a:off x="4258235" y="2151346"/>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6E5343-3AF2-4615-A749-63661A4575E9}"/>
              </a:ext>
            </a:extLst>
          </p:cNvPr>
          <p:cNvCxnSpPr>
            <a:cxnSpLocks/>
            <a:stCxn id="9" idx="3"/>
            <a:endCxn id="21" idx="1"/>
          </p:cNvCxnSpPr>
          <p:nvPr/>
        </p:nvCxnSpPr>
        <p:spPr>
          <a:xfrm>
            <a:off x="4258235" y="2811290"/>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BD8846E-4501-4C14-BA65-CEB9687A1B43}"/>
              </a:ext>
            </a:extLst>
          </p:cNvPr>
          <p:cNvCxnSpPr>
            <a:cxnSpLocks/>
            <a:stCxn id="11" idx="3"/>
            <a:endCxn id="23" idx="1"/>
          </p:cNvCxnSpPr>
          <p:nvPr/>
        </p:nvCxnSpPr>
        <p:spPr>
          <a:xfrm>
            <a:off x="4258235" y="3471234"/>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5590A4-F0EA-4935-8E60-4C463C73C947}"/>
              </a:ext>
            </a:extLst>
          </p:cNvPr>
          <p:cNvCxnSpPr>
            <a:cxnSpLocks/>
            <a:stCxn id="13" idx="3"/>
            <a:endCxn id="25" idx="1"/>
          </p:cNvCxnSpPr>
          <p:nvPr/>
        </p:nvCxnSpPr>
        <p:spPr>
          <a:xfrm>
            <a:off x="4258235" y="4131178"/>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24EA669-E4F6-4280-A444-42F7E2AF2BEA}"/>
              </a:ext>
            </a:extLst>
          </p:cNvPr>
          <p:cNvCxnSpPr>
            <a:cxnSpLocks/>
            <a:stCxn id="15" idx="3"/>
            <a:endCxn id="27" idx="1"/>
          </p:cNvCxnSpPr>
          <p:nvPr/>
        </p:nvCxnSpPr>
        <p:spPr>
          <a:xfrm>
            <a:off x="4258235" y="4791122"/>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A3BF640-AF67-453B-A6DD-56AE7DB67C83}"/>
              </a:ext>
            </a:extLst>
          </p:cNvPr>
          <p:cNvCxnSpPr>
            <a:cxnSpLocks/>
            <a:stCxn id="29" idx="3"/>
            <a:endCxn id="31" idx="1"/>
          </p:cNvCxnSpPr>
          <p:nvPr/>
        </p:nvCxnSpPr>
        <p:spPr>
          <a:xfrm>
            <a:off x="4258235" y="5451066"/>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C7DEB5D-3A21-4049-B054-2BE5CE1E6918}"/>
              </a:ext>
            </a:extLst>
          </p:cNvPr>
          <p:cNvSpPr/>
          <p:nvPr/>
        </p:nvSpPr>
        <p:spPr>
          <a:xfrm>
            <a:off x="2424953" y="593351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连接到</a:t>
            </a:r>
            <a:r>
              <a:rPr lang="zh-CN" altLang="en-US" sz="1050" dirty="0"/>
              <a:t> </a:t>
            </a:r>
            <a:r>
              <a:rPr lang="en-US" sz="1050" dirty="0"/>
              <a:t>SIEM &amp; Management Console</a:t>
            </a:r>
          </a:p>
        </p:txBody>
      </p:sp>
      <p:cxnSp>
        <p:nvCxnSpPr>
          <p:cNvPr id="85" name="Straight Arrow Connector 84">
            <a:extLst>
              <a:ext uri="{FF2B5EF4-FFF2-40B4-BE49-F238E27FC236}">
                <a16:creationId xmlns:a16="http://schemas.microsoft.com/office/drawing/2014/main" id="{6CC7EB6A-534E-4674-BC15-D7ADAA9AAB6F}"/>
              </a:ext>
            </a:extLst>
          </p:cNvPr>
          <p:cNvCxnSpPr>
            <a:cxnSpLocks/>
            <a:stCxn id="29" idx="2"/>
            <a:endCxn id="83" idx="0"/>
          </p:cNvCxnSpPr>
          <p:nvPr/>
        </p:nvCxnSpPr>
        <p:spPr>
          <a:xfrm>
            <a:off x="3341594" y="562855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7E44AE0-87AA-4497-88BE-8616B2F141A0}"/>
              </a:ext>
            </a:extLst>
          </p:cNvPr>
          <p:cNvSpPr/>
          <p:nvPr/>
        </p:nvSpPr>
        <p:spPr>
          <a:xfrm>
            <a:off x="4908550" y="5808469"/>
            <a:ext cx="2150275"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SIEM </a:t>
            </a:r>
            <a:r>
              <a:rPr lang="en-US" sz="1050" dirty="0" err="1">
                <a:solidFill>
                  <a:schemeClr val="tx1"/>
                </a:solidFill>
              </a:rPr>
              <a:t>和</a:t>
            </a:r>
            <a:r>
              <a:rPr lang="en-US" sz="1050" dirty="0">
                <a:solidFill>
                  <a:schemeClr val="tx1"/>
                </a:solidFill>
              </a:rPr>
              <a:t> </a:t>
            </a:r>
            <a:r>
              <a:rPr lang="en-US" sz="1050" dirty="0" err="1">
                <a:solidFill>
                  <a:schemeClr val="tx1"/>
                </a:solidFill>
              </a:rPr>
              <a:t>管理控制台可以是在本地或者基于云的</a:t>
            </a:r>
            <a:endParaRPr lang="en-US" sz="1050" dirty="0">
              <a:solidFill>
                <a:schemeClr val="tx1"/>
              </a:solidFill>
            </a:endParaRPr>
          </a:p>
        </p:txBody>
      </p:sp>
      <p:cxnSp>
        <p:nvCxnSpPr>
          <p:cNvPr id="91" name="Straight Arrow Connector 90">
            <a:extLst>
              <a:ext uri="{FF2B5EF4-FFF2-40B4-BE49-F238E27FC236}">
                <a16:creationId xmlns:a16="http://schemas.microsoft.com/office/drawing/2014/main" id="{AA61EEBB-DD93-478A-8594-02B72650E7DE}"/>
              </a:ext>
            </a:extLst>
          </p:cNvPr>
          <p:cNvCxnSpPr>
            <a:cxnSpLocks/>
            <a:stCxn id="83" idx="3"/>
            <a:endCxn id="89" idx="1"/>
          </p:cNvCxnSpPr>
          <p:nvPr/>
        </p:nvCxnSpPr>
        <p:spPr>
          <a:xfrm flipV="1">
            <a:off x="4258235" y="6105407"/>
            <a:ext cx="650315" cy="5603"/>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4DEA0D1-3587-4780-9089-5BFFCD9354D1}"/>
              </a:ext>
            </a:extLst>
          </p:cNvPr>
          <p:cNvSpPr/>
          <p:nvPr/>
        </p:nvSpPr>
        <p:spPr>
          <a:xfrm>
            <a:off x="8625780" y="3108228"/>
            <a:ext cx="1217001" cy="978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t>Read the PoC/Pilot Guide</a:t>
            </a:r>
          </a:p>
          <a:p>
            <a:endParaRPr lang="en-US" sz="1050"/>
          </a:p>
        </p:txBody>
      </p:sp>
      <p:graphicFrame>
        <p:nvGraphicFramePr>
          <p:cNvPr id="20" name="Object 19">
            <a:extLst>
              <a:ext uri="{FF2B5EF4-FFF2-40B4-BE49-F238E27FC236}">
                <a16:creationId xmlns:a16="http://schemas.microsoft.com/office/drawing/2014/main" id="{F68DCCD2-3A64-402D-92F4-F8FB9C8C6115}"/>
              </a:ext>
            </a:extLst>
          </p:cNvPr>
          <p:cNvGraphicFramePr>
            <a:graphicFrameLocks noChangeAspect="1"/>
          </p:cNvGraphicFramePr>
          <p:nvPr>
            <p:extLst>
              <p:ext uri="{D42A27DB-BD31-4B8C-83A1-F6EECF244321}">
                <p14:modId xmlns:p14="http://schemas.microsoft.com/office/powerpoint/2010/main" val="1103395842"/>
              </p:ext>
            </p:extLst>
          </p:nvPr>
        </p:nvGraphicFramePr>
        <p:xfrm>
          <a:off x="9887415" y="3237540"/>
          <a:ext cx="914400" cy="771525"/>
        </p:xfrm>
        <a:graphic>
          <a:graphicData uri="http://schemas.openxmlformats.org/presentationml/2006/ole">
            <mc:AlternateContent xmlns:mc="http://schemas.openxmlformats.org/markup-compatibility/2006">
              <mc:Choice xmlns:v="urn:schemas-microsoft-com:vml" Requires="v">
                <p:oleObj spid="_x0000_s1087" name="Document" showAsIcon="1" r:id="rId4" imgW="914400" imgH="771480" progId="Word.Document.12">
                  <p:embed/>
                </p:oleObj>
              </mc:Choice>
              <mc:Fallback>
                <p:oleObj name="Document" showAsIcon="1" r:id="rId4" imgW="914400" imgH="771480" progId="Word.Document.12">
                  <p:embed/>
                  <p:pic>
                    <p:nvPicPr>
                      <p:cNvPr id="20" name="Object 19">
                        <a:extLst>
                          <a:ext uri="{FF2B5EF4-FFF2-40B4-BE49-F238E27FC236}">
                            <a16:creationId xmlns:a16="http://schemas.microsoft.com/office/drawing/2014/main" id="{F68DCCD2-3A64-402D-92F4-F8FB9C8C6115}"/>
                          </a:ext>
                        </a:extLst>
                      </p:cNvPr>
                      <p:cNvPicPr/>
                      <p:nvPr/>
                    </p:nvPicPr>
                    <p:blipFill>
                      <a:blip r:embed="rId5"/>
                      <a:stretch>
                        <a:fillRect/>
                      </a:stretch>
                    </p:blipFill>
                    <p:spPr>
                      <a:xfrm>
                        <a:off x="9887415" y="3237540"/>
                        <a:ext cx="914400" cy="771525"/>
                      </a:xfrm>
                      <a:prstGeom prst="rect">
                        <a:avLst/>
                      </a:prstGeom>
                      <a:solidFill>
                        <a:schemeClr val="bg1"/>
                      </a:solidFill>
                    </p:spPr>
                  </p:pic>
                </p:oleObj>
              </mc:Fallback>
            </mc:AlternateContent>
          </a:graphicData>
        </a:graphic>
      </p:graphicFrame>
      <p:sp>
        <p:nvSpPr>
          <p:cNvPr id="22" name="Rectangle 21">
            <a:extLst>
              <a:ext uri="{FF2B5EF4-FFF2-40B4-BE49-F238E27FC236}">
                <a16:creationId xmlns:a16="http://schemas.microsoft.com/office/drawing/2014/main" id="{2CD34E98-A051-420D-8CA8-A11E39750D39}"/>
              </a:ext>
            </a:extLst>
          </p:cNvPr>
          <p:cNvSpPr/>
          <p:nvPr/>
        </p:nvSpPr>
        <p:spPr>
          <a:xfrm>
            <a:off x="9653182" y="3108228"/>
            <a:ext cx="1217001" cy="9789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50"/>
          </a:p>
        </p:txBody>
      </p:sp>
    </p:spTree>
    <p:extLst>
      <p:ext uri="{BB962C8B-B14F-4D97-AF65-F5344CB8AC3E}">
        <p14:creationId xmlns:p14="http://schemas.microsoft.com/office/powerpoint/2010/main" val="218426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p:txBody>
          <a:bodyPr/>
          <a:lstStyle/>
          <a:p>
            <a:r>
              <a:rPr lang="en-US" dirty="0"/>
              <a:t>Azure Defender for IoT</a:t>
            </a:r>
            <a:br>
              <a:rPr lang="en-US" dirty="0"/>
            </a:br>
            <a:r>
              <a:rPr lang="en-US" sz="2800" dirty="0" err="1">
                <a:solidFill>
                  <a:schemeClr val="tx1">
                    <a:lumMod val="50000"/>
                    <a:lumOff val="50000"/>
                  </a:schemeClr>
                </a:solidFill>
              </a:rPr>
              <a:t>部署步骤</a:t>
            </a:r>
            <a:r>
              <a:rPr lang="en-US" sz="2800" dirty="0">
                <a:solidFill>
                  <a:schemeClr val="tx1">
                    <a:lumMod val="50000"/>
                    <a:lumOff val="50000"/>
                  </a:schemeClr>
                </a:solidFill>
              </a:rPr>
              <a:t>: </a:t>
            </a:r>
            <a:r>
              <a:rPr lang="en-US" sz="2800" dirty="0" err="1">
                <a:solidFill>
                  <a:schemeClr val="tx1">
                    <a:lumMod val="50000"/>
                    <a:lumOff val="50000"/>
                  </a:schemeClr>
                </a:solidFill>
              </a:rPr>
              <a:t>构建传感器</a:t>
            </a:r>
            <a:endParaRPr lang="en-US" dirty="0">
              <a:solidFill>
                <a:schemeClr val="tx1">
                  <a:lumMod val="50000"/>
                  <a:lumOff val="50000"/>
                </a:schemeClr>
              </a:solidFill>
            </a:endParaRPr>
          </a:p>
        </p:txBody>
      </p:sp>
      <p:sp>
        <p:nvSpPr>
          <p:cNvPr id="3" name="Rectangle 2">
            <a:extLst>
              <a:ext uri="{FF2B5EF4-FFF2-40B4-BE49-F238E27FC236}">
                <a16:creationId xmlns:a16="http://schemas.microsoft.com/office/drawing/2014/main" id="{7B2FD1EB-FB60-459F-B2FF-C8ACC172A1CD}"/>
              </a:ext>
            </a:extLst>
          </p:cNvPr>
          <p:cNvSpPr/>
          <p:nvPr/>
        </p:nvSpPr>
        <p:spPr>
          <a:xfrm>
            <a:off x="838200" y="1944938"/>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构建传感器</a:t>
            </a:r>
            <a:endParaRPr lang="en-US" sz="1050" dirty="0"/>
          </a:p>
        </p:txBody>
      </p:sp>
      <p:sp>
        <p:nvSpPr>
          <p:cNvPr id="7" name="Rectangle 6">
            <a:extLst>
              <a:ext uri="{FF2B5EF4-FFF2-40B4-BE49-F238E27FC236}">
                <a16:creationId xmlns:a16="http://schemas.microsoft.com/office/drawing/2014/main" id="{D1A90075-88A3-4ECF-8646-A518BB00ABE1}"/>
              </a:ext>
            </a:extLst>
          </p:cNvPr>
          <p:cNvSpPr/>
          <p:nvPr/>
        </p:nvSpPr>
        <p:spPr>
          <a:xfrm>
            <a:off x="2424953" y="206438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实体还是虚拟</a:t>
            </a:r>
            <a:endParaRPr lang="en-US" sz="1050" dirty="0"/>
          </a:p>
        </p:txBody>
      </p:sp>
      <p:sp>
        <p:nvSpPr>
          <p:cNvPr id="9" name="Rectangle 8">
            <a:extLst>
              <a:ext uri="{FF2B5EF4-FFF2-40B4-BE49-F238E27FC236}">
                <a16:creationId xmlns:a16="http://schemas.microsoft.com/office/drawing/2014/main" id="{9760F716-6B2F-4A69-9315-9D476F7066F9}"/>
              </a:ext>
            </a:extLst>
          </p:cNvPr>
          <p:cNvSpPr/>
          <p:nvPr/>
        </p:nvSpPr>
        <p:spPr>
          <a:xfrm>
            <a:off x="2424953" y="272432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下载ISO</a:t>
            </a:r>
            <a:endParaRPr lang="en-US" sz="1050" dirty="0"/>
          </a:p>
        </p:txBody>
      </p:sp>
      <p:sp>
        <p:nvSpPr>
          <p:cNvPr id="11" name="Rectangle 10">
            <a:extLst>
              <a:ext uri="{FF2B5EF4-FFF2-40B4-BE49-F238E27FC236}">
                <a16:creationId xmlns:a16="http://schemas.microsoft.com/office/drawing/2014/main" id="{12F4792D-FE4C-4C39-ADCC-95C7C28FA697}"/>
              </a:ext>
            </a:extLst>
          </p:cNvPr>
          <p:cNvSpPr/>
          <p:nvPr/>
        </p:nvSpPr>
        <p:spPr>
          <a:xfrm>
            <a:off x="2424953" y="338427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运行安装</a:t>
            </a:r>
            <a:endParaRPr lang="en-US" sz="1050" dirty="0"/>
          </a:p>
        </p:txBody>
      </p:sp>
      <p:sp>
        <p:nvSpPr>
          <p:cNvPr id="13" name="Rectangle 12">
            <a:extLst>
              <a:ext uri="{FF2B5EF4-FFF2-40B4-BE49-F238E27FC236}">
                <a16:creationId xmlns:a16="http://schemas.microsoft.com/office/drawing/2014/main" id="{702C7AF6-E41D-4EC5-8FA0-8E7437F58DF0}"/>
              </a:ext>
            </a:extLst>
          </p:cNvPr>
          <p:cNvSpPr/>
          <p:nvPr/>
        </p:nvSpPr>
        <p:spPr>
          <a:xfrm>
            <a:off x="2424953" y="404421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获取账号</a:t>
            </a:r>
            <a:r>
              <a:rPr lang="en-US" sz="1050" dirty="0"/>
              <a:t> + </a:t>
            </a:r>
            <a:r>
              <a:rPr lang="en-US" sz="1050" dirty="0" err="1"/>
              <a:t>密码</a:t>
            </a:r>
            <a:endParaRPr lang="en-US" sz="1050" dirty="0"/>
          </a:p>
        </p:txBody>
      </p:sp>
      <p:sp>
        <p:nvSpPr>
          <p:cNvPr id="15" name="Rectangle 14">
            <a:extLst>
              <a:ext uri="{FF2B5EF4-FFF2-40B4-BE49-F238E27FC236}">
                <a16:creationId xmlns:a16="http://schemas.microsoft.com/office/drawing/2014/main" id="{D3FB2332-D420-483C-BD01-C258F8CD8635}"/>
              </a:ext>
            </a:extLst>
          </p:cNvPr>
          <p:cNvSpPr/>
          <p:nvPr/>
        </p:nvSpPr>
        <p:spPr>
          <a:xfrm>
            <a:off x="2424953" y="4704160"/>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登入console</a:t>
            </a:r>
            <a:endParaRPr lang="en-US" sz="1050" dirty="0"/>
          </a:p>
        </p:txBody>
      </p:sp>
      <p:sp>
        <p:nvSpPr>
          <p:cNvPr id="17" name="Rectangle 16">
            <a:extLst>
              <a:ext uri="{FF2B5EF4-FFF2-40B4-BE49-F238E27FC236}">
                <a16:creationId xmlns:a16="http://schemas.microsoft.com/office/drawing/2014/main" id="{6A83EEE3-41F8-4AA1-90EF-FCD7340456E9}"/>
              </a:ext>
            </a:extLst>
          </p:cNvPr>
          <p:cNvSpPr/>
          <p:nvPr/>
        </p:nvSpPr>
        <p:spPr>
          <a:xfrm>
            <a:off x="4908550" y="1944938"/>
            <a:ext cx="2516373"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传感器是一个基于</a:t>
            </a:r>
            <a:r>
              <a:rPr lang="en-US" sz="1050" dirty="0">
                <a:solidFill>
                  <a:schemeClr val="tx1"/>
                </a:solidFill>
              </a:rPr>
              <a:t>Linux</a:t>
            </a:r>
            <a:r>
              <a:rPr lang="zh-CN" altLang="en-US" sz="1050" dirty="0">
                <a:solidFill>
                  <a:schemeClr val="tx1"/>
                </a:solidFill>
              </a:rPr>
              <a:t>的</a:t>
            </a:r>
            <a:r>
              <a:rPr lang="en-US" altLang="zh-CN" sz="1050" dirty="0">
                <a:solidFill>
                  <a:schemeClr val="tx1"/>
                </a:solidFill>
              </a:rPr>
              <a:t>image</a:t>
            </a:r>
            <a:r>
              <a:rPr lang="zh-CN" altLang="en-US" sz="1050" dirty="0">
                <a:solidFill>
                  <a:schemeClr val="tx1"/>
                </a:solidFill>
              </a:rPr>
              <a:t>，它可以被部署到任意一种</a:t>
            </a:r>
            <a:r>
              <a:rPr lang="zh-CN" altLang="en-CA" sz="1050" dirty="0">
                <a:solidFill>
                  <a:schemeClr val="tx1"/>
                </a:solidFill>
              </a:rPr>
              <a:t>选项</a:t>
            </a:r>
            <a:r>
              <a:rPr lang="zh-CN" altLang="en-US" sz="1050" dirty="0">
                <a:solidFill>
                  <a:schemeClr val="tx1"/>
                </a:solidFill>
              </a:rPr>
              <a:t>。如果部署到生产中，您将需要</a:t>
            </a:r>
            <a:r>
              <a:rPr lang="en-US" altLang="zh-CN" sz="1050" dirty="0">
                <a:solidFill>
                  <a:schemeClr val="tx1"/>
                </a:solidFill>
              </a:rPr>
              <a:t>2</a:t>
            </a:r>
            <a:r>
              <a:rPr lang="zh-CN" altLang="en-US" sz="1050" dirty="0">
                <a:solidFill>
                  <a:schemeClr val="tx1"/>
                </a:solidFill>
              </a:rPr>
              <a:t>个网卡</a:t>
            </a:r>
            <a:r>
              <a:rPr lang="en-CA" altLang="zh-CN" sz="1050" dirty="0">
                <a:solidFill>
                  <a:schemeClr val="tx1"/>
                </a:solidFill>
              </a:rPr>
              <a:t>(NIC)</a:t>
            </a:r>
            <a:endParaRPr lang="en-US" sz="1050" dirty="0">
              <a:solidFill>
                <a:schemeClr val="tx1"/>
              </a:solidFill>
            </a:endParaRPr>
          </a:p>
        </p:txBody>
      </p:sp>
      <p:sp>
        <p:nvSpPr>
          <p:cNvPr id="19" name="Rectangle 18">
            <a:extLst>
              <a:ext uri="{FF2B5EF4-FFF2-40B4-BE49-F238E27FC236}">
                <a16:creationId xmlns:a16="http://schemas.microsoft.com/office/drawing/2014/main" id="{ADA064D5-B214-4719-852F-4695CC2DE3BC}"/>
              </a:ext>
            </a:extLst>
          </p:cNvPr>
          <p:cNvSpPr/>
          <p:nvPr/>
        </p:nvSpPr>
        <p:spPr>
          <a:xfrm>
            <a:off x="4908550" y="2604882"/>
            <a:ext cx="2516373"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下载最新的</a:t>
            </a:r>
            <a:r>
              <a:rPr lang="en-US" sz="1050" dirty="0">
                <a:solidFill>
                  <a:schemeClr val="tx1"/>
                </a:solidFill>
              </a:rPr>
              <a:t>ISO</a:t>
            </a:r>
            <a:r>
              <a:rPr lang="zh-CN" altLang="en-US" sz="1050" dirty="0">
                <a:solidFill>
                  <a:schemeClr val="tx1"/>
                </a:solidFill>
              </a:rPr>
              <a:t> </a:t>
            </a:r>
            <a:r>
              <a:rPr lang="en-US" altLang="zh-CN" sz="1050" dirty="0">
                <a:solidFill>
                  <a:schemeClr val="tx1"/>
                </a:solidFill>
              </a:rPr>
              <a:t>image</a:t>
            </a:r>
            <a:r>
              <a:rPr lang="zh-CN" altLang="en-US" sz="1050" dirty="0">
                <a:solidFill>
                  <a:schemeClr val="tx1"/>
                </a:solidFill>
              </a:rPr>
              <a:t>和更新 </a:t>
            </a:r>
            <a:r>
              <a:rPr lang="nn-NO" sz="1050" dirty="0">
                <a:hlinkClick r:id="rId3"/>
              </a:rPr>
              <a:t>Defender for IoT - Microsoft Azure</a:t>
            </a:r>
            <a:endParaRPr lang="en-US" sz="1050" dirty="0">
              <a:solidFill>
                <a:schemeClr val="tx1"/>
              </a:solidFill>
            </a:endParaRPr>
          </a:p>
        </p:txBody>
      </p:sp>
      <p:sp>
        <p:nvSpPr>
          <p:cNvPr id="21" name="Rectangle 20">
            <a:extLst>
              <a:ext uri="{FF2B5EF4-FFF2-40B4-BE49-F238E27FC236}">
                <a16:creationId xmlns:a16="http://schemas.microsoft.com/office/drawing/2014/main" id="{70E58C6B-88EA-44B2-BB38-0FF0790C1CD5}"/>
              </a:ext>
            </a:extLst>
          </p:cNvPr>
          <p:cNvSpPr/>
          <p:nvPr/>
        </p:nvSpPr>
        <p:spPr>
          <a:xfrm>
            <a:off x="4908550" y="3264826"/>
            <a:ext cx="2516373"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为了演示目的，建议使用加固</a:t>
            </a:r>
            <a:r>
              <a:rPr lang="en-CA" altLang="zh-CN" sz="1050" dirty="0">
                <a:solidFill>
                  <a:schemeClr val="tx1"/>
                </a:solidFill>
              </a:rPr>
              <a:t>(</a:t>
            </a:r>
            <a:r>
              <a:rPr lang="en-US" sz="1050" dirty="0">
                <a:solidFill>
                  <a:schemeClr val="tx1"/>
                </a:solidFill>
              </a:rPr>
              <a:t>Ruggedized)</a:t>
            </a:r>
            <a:r>
              <a:rPr lang="zh-CN" altLang="en-US" sz="1050" dirty="0">
                <a:solidFill>
                  <a:schemeClr val="tx1"/>
                </a:solidFill>
              </a:rPr>
              <a:t>选项，需要</a:t>
            </a:r>
            <a:r>
              <a:rPr lang="en-US" altLang="zh-CN" sz="1050" dirty="0">
                <a:solidFill>
                  <a:schemeClr val="tx1"/>
                </a:solidFill>
              </a:rPr>
              <a:t>6-8</a:t>
            </a:r>
            <a:r>
              <a:rPr lang="en-US" sz="1050" dirty="0">
                <a:solidFill>
                  <a:schemeClr val="tx1"/>
                </a:solidFill>
              </a:rPr>
              <a:t>GB RAM</a:t>
            </a:r>
          </a:p>
        </p:txBody>
      </p:sp>
      <p:sp>
        <p:nvSpPr>
          <p:cNvPr id="23" name="Rectangle 22">
            <a:extLst>
              <a:ext uri="{FF2B5EF4-FFF2-40B4-BE49-F238E27FC236}">
                <a16:creationId xmlns:a16="http://schemas.microsoft.com/office/drawing/2014/main" id="{D7B3F9A4-22AD-4DDA-BDC4-82AF3E2B3AFE}"/>
              </a:ext>
            </a:extLst>
          </p:cNvPr>
          <p:cNvSpPr/>
          <p:nvPr/>
        </p:nvSpPr>
        <p:spPr>
          <a:xfrm>
            <a:off x="4908550" y="3924770"/>
            <a:ext cx="2516373"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此信息只在安装过程结束时显示一次。一旦您登录到</a:t>
            </a:r>
            <a:r>
              <a:rPr lang="en-CA" altLang="zh-CN" sz="1050" dirty="0">
                <a:solidFill>
                  <a:schemeClr val="tx1"/>
                </a:solidFill>
              </a:rPr>
              <a:t>console</a:t>
            </a:r>
            <a:r>
              <a:rPr lang="zh-CN" altLang="en-US" sz="1050" dirty="0">
                <a:solidFill>
                  <a:schemeClr val="tx1"/>
                </a:solidFill>
              </a:rPr>
              <a:t>，</a:t>
            </a:r>
            <a:r>
              <a:rPr lang="zh-CN" altLang="en-CA" sz="1050" dirty="0">
                <a:solidFill>
                  <a:schemeClr val="tx1"/>
                </a:solidFill>
              </a:rPr>
              <a:t>您</a:t>
            </a:r>
            <a:r>
              <a:rPr lang="zh-CN" altLang="en-US" sz="1050" dirty="0">
                <a:solidFill>
                  <a:schemeClr val="tx1"/>
                </a:solidFill>
              </a:rPr>
              <a:t>就可以更改它</a:t>
            </a:r>
            <a:endParaRPr lang="en-US" sz="1050" dirty="0">
              <a:solidFill>
                <a:schemeClr val="tx1"/>
              </a:solidFill>
            </a:endParaRPr>
          </a:p>
        </p:txBody>
      </p:sp>
      <p:sp>
        <p:nvSpPr>
          <p:cNvPr id="25" name="Rectangle 24">
            <a:extLst>
              <a:ext uri="{FF2B5EF4-FFF2-40B4-BE49-F238E27FC236}">
                <a16:creationId xmlns:a16="http://schemas.microsoft.com/office/drawing/2014/main" id="{42BB6D32-3789-44D1-B3C2-75CABF5E47C4}"/>
              </a:ext>
            </a:extLst>
          </p:cNvPr>
          <p:cNvSpPr/>
          <p:nvPr/>
        </p:nvSpPr>
        <p:spPr>
          <a:xfrm>
            <a:off x="4908550" y="4584714"/>
            <a:ext cx="2516373"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使用管理网卡</a:t>
            </a:r>
            <a:r>
              <a:rPr lang="en-CA" altLang="zh-CN" sz="1050" dirty="0">
                <a:solidFill>
                  <a:schemeClr val="tx1"/>
                </a:solidFill>
              </a:rPr>
              <a:t>(NIC)</a:t>
            </a:r>
            <a:r>
              <a:rPr lang="en-US" sz="1050" dirty="0">
                <a:solidFill>
                  <a:schemeClr val="tx1"/>
                </a:solidFill>
              </a:rPr>
              <a:t>IP</a:t>
            </a:r>
            <a:r>
              <a:rPr lang="zh-CN" altLang="en-US" sz="1050" dirty="0">
                <a:solidFill>
                  <a:schemeClr val="tx1"/>
                </a:solidFill>
              </a:rPr>
              <a:t>地址，浏览到</a:t>
            </a:r>
            <a:r>
              <a:rPr lang="en-US" sz="1050" dirty="0">
                <a:solidFill>
                  <a:schemeClr val="tx1"/>
                </a:solidFill>
                <a:hlinkClick r:id="rId4"/>
              </a:rPr>
              <a:t>https://ipaddress</a:t>
            </a:r>
            <a:r>
              <a:rPr lang="en-US" sz="1050" dirty="0">
                <a:solidFill>
                  <a:schemeClr val="tx1"/>
                </a:solidFill>
              </a:rPr>
              <a:t> </a:t>
            </a:r>
          </a:p>
        </p:txBody>
      </p:sp>
      <p:sp>
        <p:nvSpPr>
          <p:cNvPr id="27" name="Rectangle 26">
            <a:extLst>
              <a:ext uri="{FF2B5EF4-FFF2-40B4-BE49-F238E27FC236}">
                <a16:creationId xmlns:a16="http://schemas.microsoft.com/office/drawing/2014/main" id="{B8FAC2DA-1967-48ED-8FE0-1C7C687E2E74}"/>
              </a:ext>
            </a:extLst>
          </p:cNvPr>
          <p:cNvSpPr/>
          <p:nvPr/>
        </p:nvSpPr>
        <p:spPr>
          <a:xfrm>
            <a:off x="2424953" y="536410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运行更新的文件</a:t>
            </a:r>
            <a:endParaRPr lang="en-US" sz="1050" dirty="0"/>
          </a:p>
        </p:txBody>
      </p:sp>
      <p:sp>
        <p:nvSpPr>
          <p:cNvPr id="29" name="Rectangle 28">
            <a:extLst>
              <a:ext uri="{FF2B5EF4-FFF2-40B4-BE49-F238E27FC236}">
                <a16:creationId xmlns:a16="http://schemas.microsoft.com/office/drawing/2014/main" id="{FAA34D31-2114-4D0D-8D17-B485BA160CE4}"/>
              </a:ext>
            </a:extLst>
          </p:cNvPr>
          <p:cNvSpPr/>
          <p:nvPr/>
        </p:nvSpPr>
        <p:spPr>
          <a:xfrm>
            <a:off x="4908550" y="5244658"/>
            <a:ext cx="2516373"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通过</a:t>
            </a:r>
            <a:r>
              <a:rPr lang="en-CA" altLang="zh-CN" sz="1050" dirty="0">
                <a:solidFill>
                  <a:schemeClr val="tx1"/>
                </a:solidFill>
              </a:rPr>
              <a:t>Updated files</a:t>
            </a:r>
            <a:r>
              <a:rPr lang="zh-CN" altLang="en-US" sz="1050" dirty="0">
                <a:solidFill>
                  <a:schemeClr val="tx1"/>
                </a:solidFill>
              </a:rPr>
              <a:t>更新</a:t>
            </a:r>
            <a:r>
              <a:rPr lang="en-US" altLang="zh-CN" sz="1050" dirty="0">
                <a:solidFill>
                  <a:schemeClr val="tx1"/>
                </a:solidFill>
              </a:rPr>
              <a:t>image</a:t>
            </a:r>
            <a:r>
              <a:rPr lang="zh-CN" altLang="en-CA" sz="1050" dirty="0">
                <a:solidFill>
                  <a:schemeClr val="tx1"/>
                </a:solidFill>
              </a:rPr>
              <a:t>以</a:t>
            </a:r>
            <a:r>
              <a:rPr lang="zh-CN" altLang="en-US" sz="1050" dirty="0">
                <a:solidFill>
                  <a:schemeClr val="tx1"/>
                </a:solidFill>
              </a:rPr>
              <a:t>确保最新的威胁情报信息</a:t>
            </a:r>
            <a:endParaRPr lang="en-US" sz="1050" dirty="0">
              <a:solidFill>
                <a:schemeClr val="tx1"/>
              </a:solidFill>
            </a:endParaRPr>
          </a:p>
        </p:txBody>
      </p:sp>
      <p:cxnSp>
        <p:nvCxnSpPr>
          <p:cNvPr id="31" name="Straight Arrow Connector 30">
            <a:extLst>
              <a:ext uri="{FF2B5EF4-FFF2-40B4-BE49-F238E27FC236}">
                <a16:creationId xmlns:a16="http://schemas.microsoft.com/office/drawing/2014/main" id="{5AB7981C-6414-4B5F-8CCA-F2FE776AF502}"/>
              </a:ext>
            </a:extLst>
          </p:cNvPr>
          <p:cNvCxnSpPr>
            <a:cxnSpLocks/>
            <a:stCxn id="3" idx="3"/>
            <a:endCxn id="7" idx="1"/>
          </p:cNvCxnSpPr>
          <p:nvPr/>
        </p:nvCxnSpPr>
        <p:spPr>
          <a:xfrm>
            <a:off x="1762276" y="2241876"/>
            <a:ext cx="6626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111A85E-F786-40AF-BE05-BA6ECFA5C799}"/>
              </a:ext>
            </a:extLst>
          </p:cNvPr>
          <p:cNvCxnSpPr>
            <a:cxnSpLocks/>
            <a:stCxn id="7" idx="2"/>
            <a:endCxn id="9" idx="0"/>
          </p:cNvCxnSpPr>
          <p:nvPr/>
        </p:nvCxnSpPr>
        <p:spPr>
          <a:xfrm>
            <a:off x="3341594" y="241936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08AE413-B795-4939-B170-AF5F5A0F90B5}"/>
              </a:ext>
            </a:extLst>
          </p:cNvPr>
          <p:cNvCxnSpPr>
            <a:cxnSpLocks/>
            <a:stCxn id="9" idx="2"/>
            <a:endCxn id="11" idx="0"/>
          </p:cNvCxnSpPr>
          <p:nvPr/>
        </p:nvCxnSpPr>
        <p:spPr>
          <a:xfrm>
            <a:off x="3341594" y="307931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FA53768-C2C7-4245-9487-89BB24505448}"/>
              </a:ext>
            </a:extLst>
          </p:cNvPr>
          <p:cNvCxnSpPr>
            <a:cxnSpLocks/>
            <a:stCxn id="11" idx="2"/>
            <a:endCxn id="13" idx="0"/>
          </p:cNvCxnSpPr>
          <p:nvPr/>
        </p:nvCxnSpPr>
        <p:spPr>
          <a:xfrm>
            <a:off x="3341594" y="373925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33A0992-DAD2-4662-B3DB-6218E6E79D6E}"/>
              </a:ext>
            </a:extLst>
          </p:cNvPr>
          <p:cNvCxnSpPr>
            <a:cxnSpLocks/>
            <a:stCxn id="13" idx="2"/>
            <a:endCxn id="15" idx="0"/>
          </p:cNvCxnSpPr>
          <p:nvPr/>
        </p:nvCxnSpPr>
        <p:spPr>
          <a:xfrm>
            <a:off x="3341594" y="439920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76786CF-7BD3-492E-9352-BEBAB332B66F}"/>
              </a:ext>
            </a:extLst>
          </p:cNvPr>
          <p:cNvCxnSpPr>
            <a:cxnSpLocks/>
            <a:stCxn id="15" idx="2"/>
            <a:endCxn id="27" idx="0"/>
          </p:cNvCxnSpPr>
          <p:nvPr/>
        </p:nvCxnSpPr>
        <p:spPr>
          <a:xfrm>
            <a:off x="3341594" y="505914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7BF24B4-A77E-46EA-92C2-3850951EFFAE}"/>
              </a:ext>
            </a:extLst>
          </p:cNvPr>
          <p:cNvCxnSpPr>
            <a:cxnSpLocks/>
            <a:stCxn id="7" idx="3"/>
            <a:endCxn id="17" idx="1"/>
          </p:cNvCxnSpPr>
          <p:nvPr/>
        </p:nvCxnSpPr>
        <p:spPr>
          <a:xfrm>
            <a:off x="4258235" y="2241876"/>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C7B4888-FBD9-477B-80E5-C4AB802E288D}"/>
              </a:ext>
            </a:extLst>
          </p:cNvPr>
          <p:cNvCxnSpPr>
            <a:cxnSpLocks/>
            <a:stCxn id="9" idx="3"/>
            <a:endCxn id="19" idx="1"/>
          </p:cNvCxnSpPr>
          <p:nvPr/>
        </p:nvCxnSpPr>
        <p:spPr>
          <a:xfrm>
            <a:off x="4258235" y="2901820"/>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FD7364-C436-4981-A623-0D44BB2AD78A}"/>
              </a:ext>
            </a:extLst>
          </p:cNvPr>
          <p:cNvCxnSpPr>
            <a:cxnSpLocks/>
            <a:stCxn id="11" idx="3"/>
            <a:endCxn id="21" idx="1"/>
          </p:cNvCxnSpPr>
          <p:nvPr/>
        </p:nvCxnSpPr>
        <p:spPr>
          <a:xfrm>
            <a:off x="4258235" y="3561764"/>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C27658-3599-4CD6-9AEB-48420926C673}"/>
              </a:ext>
            </a:extLst>
          </p:cNvPr>
          <p:cNvCxnSpPr>
            <a:cxnSpLocks/>
            <a:stCxn id="13" idx="3"/>
            <a:endCxn id="23" idx="1"/>
          </p:cNvCxnSpPr>
          <p:nvPr/>
        </p:nvCxnSpPr>
        <p:spPr>
          <a:xfrm>
            <a:off x="4258235" y="4221708"/>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54DCCC-7A52-4059-8EF9-5E49946CEC8B}"/>
              </a:ext>
            </a:extLst>
          </p:cNvPr>
          <p:cNvCxnSpPr>
            <a:cxnSpLocks/>
            <a:stCxn id="15" idx="3"/>
            <a:endCxn id="25" idx="1"/>
          </p:cNvCxnSpPr>
          <p:nvPr/>
        </p:nvCxnSpPr>
        <p:spPr>
          <a:xfrm>
            <a:off x="4258235" y="4881652"/>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D543F4D-2C94-4F1E-A6B1-C33C209F002C}"/>
              </a:ext>
            </a:extLst>
          </p:cNvPr>
          <p:cNvCxnSpPr>
            <a:cxnSpLocks/>
            <a:stCxn id="27" idx="3"/>
            <a:endCxn id="29" idx="1"/>
          </p:cNvCxnSpPr>
          <p:nvPr/>
        </p:nvCxnSpPr>
        <p:spPr>
          <a:xfrm>
            <a:off x="4258235" y="5541596"/>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E25C6F9-D9AE-42B7-B529-656D72BCBF5C}"/>
              </a:ext>
            </a:extLst>
          </p:cNvPr>
          <p:cNvSpPr/>
          <p:nvPr/>
        </p:nvSpPr>
        <p:spPr>
          <a:xfrm>
            <a:off x="2424953" y="602404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测试传感器</a:t>
            </a:r>
            <a:endParaRPr lang="en-US" sz="1050" dirty="0"/>
          </a:p>
        </p:txBody>
      </p:sp>
      <p:cxnSp>
        <p:nvCxnSpPr>
          <p:cNvPr id="57" name="Straight Arrow Connector 56">
            <a:extLst>
              <a:ext uri="{FF2B5EF4-FFF2-40B4-BE49-F238E27FC236}">
                <a16:creationId xmlns:a16="http://schemas.microsoft.com/office/drawing/2014/main" id="{486BC548-1415-4300-B512-03D6B838C1F4}"/>
              </a:ext>
            </a:extLst>
          </p:cNvPr>
          <p:cNvCxnSpPr>
            <a:cxnSpLocks/>
            <a:stCxn id="27" idx="2"/>
            <a:endCxn id="55" idx="0"/>
          </p:cNvCxnSpPr>
          <p:nvPr/>
        </p:nvCxnSpPr>
        <p:spPr>
          <a:xfrm>
            <a:off x="3341594" y="571908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788DE69-BC0E-45E7-A549-D13643D2D48C}"/>
              </a:ext>
            </a:extLst>
          </p:cNvPr>
          <p:cNvSpPr/>
          <p:nvPr/>
        </p:nvSpPr>
        <p:spPr>
          <a:xfrm>
            <a:off x="4908550" y="5898999"/>
            <a:ext cx="2516373"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运行诊断测试以确保其完整的功能</a:t>
            </a:r>
            <a:endParaRPr lang="en-US" sz="1050" dirty="0">
              <a:solidFill>
                <a:schemeClr val="tx1"/>
              </a:solidFill>
            </a:endParaRPr>
          </a:p>
        </p:txBody>
      </p:sp>
      <p:cxnSp>
        <p:nvCxnSpPr>
          <p:cNvPr id="61" name="Straight Arrow Connector 60">
            <a:extLst>
              <a:ext uri="{FF2B5EF4-FFF2-40B4-BE49-F238E27FC236}">
                <a16:creationId xmlns:a16="http://schemas.microsoft.com/office/drawing/2014/main" id="{5D54D39D-ACBE-4A78-8773-F5ED1B5F1F95}"/>
              </a:ext>
            </a:extLst>
          </p:cNvPr>
          <p:cNvCxnSpPr>
            <a:cxnSpLocks/>
            <a:stCxn id="55" idx="3"/>
            <a:endCxn id="59" idx="1"/>
          </p:cNvCxnSpPr>
          <p:nvPr/>
        </p:nvCxnSpPr>
        <p:spPr>
          <a:xfrm flipV="1">
            <a:off x="4258235" y="6195937"/>
            <a:ext cx="650315" cy="5603"/>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CA4754C7-CD93-451C-9F39-B3E983DBAFA9}"/>
              </a:ext>
            </a:extLst>
          </p:cNvPr>
          <p:cNvSpPr/>
          <p:nvPr/>
        </p:nvSpPr>
        <p:spPr>
          <a:xfrm>
            <a:off x="8337195" y="4114558"/>
            <a:ext cx="2946497" cy="71959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rPr>
              <a:t>Troubleshooting:</a:t>
            </a:r>
          </a:p>
          <a:p>
            <a:pPr marL="171450" indent="-171450">
              <a:buFont typeface="Arial" panose="020B0604020202020204" pitchFamily="34" charset="0"/>
              <a:buChar char="•"/>
            </a:pPr>
            <a:r>
              <a:rPr lang="en-US" sz="1050" dirty="0">
                <a:hlinkClick r:id="rId5"/>
              </a:rPr>
              <a:t>Set up your network | Microsoft Docs</a:t>
            </a:r>
            <a:endParaRPr lang="en-US" sz="1050" dirty="0">
              <a:solidFill>
                <a:schemeClr val="tx1"/>
              </a:solidFill>
            </a:endParaRPr>
          </a:p>
          <a:p>
            <a:pPr marL="171450" indent="-171450">
              <a:buFont typeface="Arial" panose="020B0604020202020204" pitchFamily="34" charset="0"/>
              <a:buChar char="•"/>
            </a:pPr>
            <a:r>
              <a:rPr lang="en-US" sz="1050" dirty="0">
                <a:hlinkClick r:id="rId6"/>
              </a:rPr>
              <a:t>Defender for IoT installation | Microsoft Docs</a:t>
            </a:r>
            <a:endParaRPr lang="en-US" sz="1050" dirty="0">
              <a:solidFill>
                <a:schemeClr val="tx1"/>
              </a:solidFill>
            </a:endParaRPr>
          </a:p>
        </p:txBody>
      </p:sp>
      <p:sp>
        <p:nvSpPr>
          <p:cNvPr id="5" name="Rectangle 4">
            <a:extLst>
              <a:ext uri="{FF2B5EF4-FFF2-40B4-BE49-F238E27FC236}">
                <a16:creationId xmlns:a16="http://schemas.microsoft.com/office/drawing/2014/main" id="{63B776F3-DD6D-47FD-B1C5-18718F9761D0}"/>
              </a:ext>
            </a:extLst>
          </p:cNvPr>
          <p:cNvSpPr/>
          <p:nvPr/>
        </p:nvSpPr>
        <p:spPr>
          <a:xfrm>
            <a:off x="8337195" y="1914593"/>
            <a:ext cx="2946497" cy="178627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err="1">
                <a:solidFill>
                  <a:schemeClr val="tx1"/>
                </a:solidFill>
              </a:rPr>
              <a:t>网络配置的CLI参考</a:t>
            </a:r>
            <a:r>
              <a:rPr lang="en-US" sz="1050" b="1" dirty="0">
                <a:solidFill>
                  <a:schemeClr val="tx1"/>
                </a:solidFill>
              </a:rPr>
              <a:t>:</a:t>
            </a:r>
          </a:p>
          <a:p>
            <a:pPr marL="171450" indent="-171450">
              <a:buFont typeface="Arial" panose="020B0604020202020204" pitchFamily="34" charset="0"/>
              <a:buChar char="•"/>
            </a:pPr>
            <a:r>
              <a:rPr lang="en-US" sz="1050" b="1" dirty="0">
                <a:solidFill>
                  <a:schemeClr val="tx1"/>
                </a:solidFill>
              </a:rPr>
              <a:t>Network Validate: </a:t>
            </a:r>
            <a:r>
              <a:rPr lang="zh-CN" altLang="en-US" sz="1050" dirty="0">
                <a:solidFill>
                  <a:schemeClr val="tx1"/>
                </a:solidFill>
              </a:rPr>
              <a:t>该命令提供当前网络配置的详细信息</a:t>
            </a:r>
            <a:endParaRPr lang="en-US" sz="1050" b="1" dirty="0">
              <a:solidFill>
                <a:schemeClr val="tx1"/>
              </a:solidFill>
            </a:endParaRPr>
          </a:p>
          <a:p>
            <a:pPr marL="171450" indent="-171450">
              <a:buFont typeface="Arial" panose="020B0604020202020204" pitchFamily="34" charset="0"/>
              <a:buChar char="•"/>
            </a:pPr>
            <a:r>
              <a:rPr lang="en-US" sz="1050" b="1" dirty="0">
                <a:solidFill>
                  <a:schemeClr val="tx1"/>
                </a:solidFill>
              </a:rPr>
              <a:t>Network edit-settings:  </a:t>
            </a:r>
            <a:r>
              <a:rPr lang="zh-CN" altLang="en-US" sz="1050" dirty="0">
                <a:solidFill>
                  <a:schemeClr val="tx1"/>
                </a:solidFill>
              </a:rPr>
              <a:t>该命令允许本地修改管理网卡</a:t>
            </a:r>
            <a:r>
              <a:rPr lang="en-CA" altLang="zh-CN" sz="1050" dirty="0">
                <a:solidFill>
                  <a:schemeClr val="tx1"/>
                </a:solidFill>
              </a:rPr>
              <a:t>(Management</a:t>
            </a:r>
            <a:r>
              <a:rPr lang="zh-CN" altLang="en-US" sz="1050" dirty="0">
                <a:solidFill>
                  <a:schemeClr val="tx1"/>
                </a:solidFill>
              </a:rPr>
              <a:t> </a:t>
            </a:r>
            <a:r>
              <a:rPr lang="en-CA" altLang="zh-CN" sz="1050" dirty="0">
                <a:solidFill>
                  <a:schemeClr val="tx1"/>
                </a:solidFill>
              </a:rPr>
              <a:t>NIC)</a:t>
            </a:r>
            <a:r>
              <a:rPr lang="zh-CN" altLang="en-US" sz="1050" dirty="0">
                <a:solidFill>
                  <a:schemeClr val="tx1"/>
                </a:solidFill>
              </a:rPr>
              <a:t>的</a:t>
            </a:r>
            <a:r>
              <a:rPr lang="en-US" sz="1050" dirty="0">
                <a:solidFill>
                  <a:schemeClr val="tx1"/>
                </a:solidFill>
              </a:rPr>
              <a:t>IP</a:t>
            </a:r>
            <a:r>
              <a:rPr lang="zh-CN" altLang="en-US" sz="1050" dirty="0">
                <a:solidFill>
                  <a:schemeClr val="tx1"/>
                </a:solidFill>
              </a:rPr>
              <a:t>设置，并且在</a:t>
            </a:r>
            <a:r>
              <a:rPr lang="en-US" altLang="zh-CN" sz="1050" dirty="0" err="1">
                <a:solidFill>
                  <a:schemeClr val="tx1"/>
                </a:solidFill>
              </a:rPr>
              <a:t>Xsensor</a:t>
            </a:r>
            <a:r>
              <a:rPr lang="zh-CN" altLang="en-US" sz="1050" dirty="0">
                <a:solidFill>
                  <a:schemeClr val="tx1"/>
                </a:solidFill>
              </a:rPr>
              <a:t>上</a:t>
            </a:r>
            <a:r>
              <a:rPr lang="zh-CN" altLang="en-CA" sz="1050" dirty="0">
                <a:solidFill>
                  <a:schemeClr val="tx1"/>
                </a:solidFill>
              </a:rPr>
              <a:t>通过</a:t>
            </a:r>
            <a:r>
              <a:rPr lang="en-US" altLang="zh-CN" sz="1050" dirty="0">
                <a:solidFill>
                  <a:schemeClr val="tx1"/>
                </a:solidFill>
              </a:rPr>
              <a:t>Monitor</a:t>
            </a:r>
            <a:r>
              <a:rPr lang="zh-CN" altLang="en-US" sz="1050" dirty="0">
                <a:solidFill>
                  <a:schemeClr val="tx1"/>
                </a:solidFill>
              </a:rPr>
              <a:t>网卡来连接到</a:t>
            </a:r>
            <a:r>
              <a:rPr lang="en-US" altLang="zh-CN" sz="1050" dirty="0">
                <a:solidFill>
                  <a:schemeClr val="tx1"/>
                </a:solidFill>
              </a:rPr>
              <a:t>OT</a:t>
            </a:r>
            <a:r>
              <a:rPr lang="zh-CN" altLang="en-US" sz="1050" dirty="0">
                <a:solidFill>
                  <a:schemeClr val="tx1"/>
                </a:solidFill>
              </a:rPr>
              <a:t>网络</a:t>
            </a:r>
            <a:endParaRPr lang="en-CA" altLang="zh-CN" sz="1050" dirty="0">
              <a:solidFill>
                <a:schemeClr val="tx1"/>
              </a:solidFill>
            </a:endParaRPr>
          </a:p>
          <a:p>
            <a:pPr marL="171450" indent="-171450">
              <a:buFont typeface="Arial" panose="020B0604020202020204" pitchFamily="34" charset="0"/>
              <a:buChar char="•"/>
            </a:pPr>
            <a:endParaRPr lang="en-CA" sz="1050" b="1" dirty="0">
              <a:solidFill>
                <a:schemeClr val="tx1"/>
              </a:solidFill>
            </a:endParaRPr>
          </a:p>
          <a:p>
            <a:r>
              <a:rPr lang="en-US" sz="1050" b="1" dirty="0" err="1">
                <a:solidFill>
                  <a:schemeClr val="tx1"/>
                </a:solidFill>
              </a:rPr>
              <a:t>参考</a:t>
            </a:r>
            <a:r>
              <a:rPr lang="en-US" sz="1050" b="1" dirty="0">
                <a:solidFill>
                  <a:schemeClr val="tx1"/>
                </a:solidFill>
              </a:rPr>
              <a:t>: </a:t>
            </a:r>
            <a:r>
              <a:rPr lang="en-US" sz="1050" dirty="0">
                <a:hlinkClick r:id="rId7"/>
              </a:rPr>
              <a:t>Work with Defender for IoT CLI commands | Microsoft Docs</a:t>
            </a:r>
            <a:endParaRPr lang="en-US" sz="1050" b="1" dirty="0">
              <a:solidFill>
                <a:schemeClr val="tx1"/>
              </a:solidFill>
            </a:endParaRPr>
          </a:p>
        </p:txBody>
      </p:sp>
      <p:sp>
        <p:nvSpPr>
          <p:cNvPr id="6" name="Rectangle 5">
            <a:extLst>
              <a:ext uri="{FF2B5EF4-FFF2-40B4-BE49-F238E27FC236}">
                <a16:creationId xmlns:a16="http://schemas.microsoft.com/office/drawing/2014/main" id="{9050728E-F6FD-4FB2-966E-DA029EC60933}"/>
              </a:ext>
            </a:extLst>
          </p:cNvPr>
          <p:cNvSpPr/>
          <p:nvPr/>
        </p:nvSpPr>
        <p:spPr>
          <a:xfrm>
            <a:off x="8337195" y="5247846"/>
            <a:ext cx="2946497" cy="12481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rPr>
              <a:t>Lab Build Notes:</a:t>
            </a:r>
          </a:p>
          <a:p>
            <a:pPr marL="171450" indent="-171450">
              <a:buFont typeface="Arial" panose="020B0604020202020204" pitchFamily="34" charset="0"/>
              <a:buChar char="•"/>
            </a:pPr>
            <a:r>
              <a:rPr lang="zh-CN" altLang="en-US" sz="1050" dirty="0">
                <a:solidFill>
                  <a:schemeClr val="tx1"/>
                </a:solidFill>
              </a:rPr>
              <a:t>选择加固</a:t>
            </a:r>
            <a:r>
              <a:rPr lang="en-CA" altLang="zh-CN" sz="1050" dirty="0">
                <a:solidFill>
                  <a:schemeClr val="tx1"/>
                </a:solidFill>
              </a:rPr>
              <a:t>(</a:t>
            </a:r>
            <a:r>
              <a:rPr lang="en-US" sz="1050" dirty="0">
                <a:solidFill>
                  <a:schemeClr val="tx1"/>
                </a:solidFill>
              </a:rPr>
              <a:t>Ruggedized)</a:t>
            </a:r>
            <a:r>
              <a:rPr lang="zh-CN" altLang="en-US" sz="1050" dirty="0">
                <a:solidFill>
                  <a:schemeClr val="tx1"/>
                </a:solidFill>
              </a:rPr>
              <a:t>选项</a:t>
            </a:r>
            <a:endParaRPr lang="en-US" sz="1050" dirty="0">
              <a:solidFill>
                <a:schemeClr val="tx1"/>
              </a:solidFill>
            </a:endParaRPr>
          </a:p>
          <a:p>
            <a:pPr marL="171450" indent="-171450">
              <a:buFont typeface="Arial" panose="020B0604020202020204" pitchFamily="34" charset="0"/>
              <a:buChar char="•"/>
            </a:pPr>
            <a:r>
              <a:rPr lang="en-US" sz="1050" dirty="0" err="1">
                <a:solidFill>
                  <a:schemeClr val="tx1"/>
                </a:solidFill>
              </a:rPr>
              <a:t>使用</a:t>
            </a:r>
            <a:r>
              <a:rPr lang="en-US" sz="1050" dirty="0">
                <a:solidFill>
                  <a:schemeClr val="tx1"/>
                </a:solidFill>
              </a:rPr>
              <a:t> 6-8GB RAM</a:t>
            </a:r>
          </a:p>
          <a:p>
            <a:pPr marL="171450" indent="-171450">
              <a:buFont typeface="Arial" panose="020B0604020202020204" pitchFamily="34" charset="0"/>
              <a:buChar char="•"/>
            </a:pPr>
            <a:r>
              <a:rPr lang="zh-CN" altLang="en-US" sz="1050" dirty="0">
                <a:solidFill>
                  <a:schemeClr val="tx1"/>
                </a:solidFill>
              </a:rPr>
              <a:t>只配置管理网卡</a:t>
            </a:r>
            <a:r>
              <a:rPr lang="en-US" sz="1050" dirty="0" err="1">
                <a:solidFill>
                  <a:schemeClr val="tx1"/>
                </a:solidFill>
              </a:rPr>
              <a:t>管理网卡</a:t>
            </a:r>
            <a:endParaRPr lang="en-US" sz="1050" dirty="0">
              <a:solidFill>
                <a:schemeClr val="tx1"/>
              </a:solidFill>
            </a:endParaRPr>
          </a:p>
          <a:p>
            <a:pPr marL="171450" indent="-171450">
              <a:buFont typeface="Arial" panose="020B0604020202020204" pitchFamily="34" charset="0"/>
              <a:buChar char="•"/>
            </a:pPr>
            <a:r>
              <a:rPr lang="zh-CN" altLang="en-US" sz="1050" dirty="0">
                <a:solidFill>
                  <a:schemeClr val="tx1"/>
                </a:solidFill>
              </a:rPr>
              <a:t>不要试图修改安装，例如禁用防火墙</a:t>
            </a:r>
            <a:endParaRPr lang="en-CA" altLang="zh-CN" sz="1050" dirty="0">
              <a:solidFill>
                <a:schemeClr val="tx1"/>
              </a:solidFill>
            </a:endParaRPr>
          </a:p>
          <a:p>
            <a:pPr marL="171450" indent="-171450">
              <a:buFont typeface="Arial" panose="020B0604020202020204" pitchFamily="34" charset="0"/>
              <a:buChar char="•"/>
            </a:pPr>
            <a:r>
              <a:rPr lang="zh-CN" altLang="en-US" sz="1050" dirty="0">
                <a:solidFill>
                  <a:schemeClr val="tx1"/>
                </a:solidFill>
              </a:rPr>
              <a:t>如果有连接问题，请重新构建</a:t>
            </a:r>
            <a:endParaRPr lang="en-US" sz="1050" dirty="0">
              <a:solidFill>
                <a:schemeClr val="tx1"/>
              </a:solidFill>
            </a:endParaRPr>
          </a:p>
        </p:txBody>
      </p:sp>
      <p:cxnSp>
        <p:nvCxnSpPr>
          <p:cNvPr id="10" name="Straight Connector 9">
            <a:extLst>
              <a:ext uri="{FF2B5EF4-FFF2-40B4-BE49-F238E27FC236}">
                <a16:creationId xmlns:a16="http://schemas.microsoft.com/office/drawing/2014/main" id="{A47A1AD3-DDAE-458D-9E0B-9082B4E18A83}"/>
              </a:ext>
            </a:extLst>
          </p:cNvPr>
          <p:cNvCxnSpPr>
            <a:cxnSpLocks/>
            <a:stCxn id="3" idx="2"/>
            <a:endCxn id="22" idx="0"/>
          </p:cNvCxnSpPr>
          <p:nvPr/>
        </p:nvCxnSpPr>
        <p:spPr>
          <a:xfrm>
            <a:off x="1300238" y="2538814"/>
            <a:ext cx="0" cy="354598"/>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FD398A02-99E8-45DC-9423-65418F9F4211}"/>
                  </a:ext>
                </a:extLst>
              </p:cNvPr>
              <p:cNvGraphicFramePr>
                <a:graphicFrameLocks noChangeAspect="1"/>
              </p:cNvGraphicFramePr>
              <p:nvPr>
                <p:extLst>
                  <p:ext uri="{D42A27DB-BD31-4B8C-83A1-F6EECF244321}">
                    <p14:modId xmlns:p14="http://schemas.microsoft.com/office/powerpoint/2010/main" val="996233927"/>
                  </p:ext>
                </p:extLst>
              </p:nvPr>
            </p:nvGraphicFramePr>
            <p:xfrm>
              <a:off x="919794" y="2893412"/>
              <a:ext cx="760888" cy="427999"/>
            </p:xfrm>
            <a:graphic>
              <a:graphicData uri="http://schemas.microsoft.com/office/powerpoint/2016/sectionzoom">
                <psez:sectionZm>
                  <psez:sectionZmObj sectionId="{5FCD71DD-4253-46A7-A5AD-FA5DDA4B8F01}">
                    <psez:zmPr id="{6E410E79-B5E7-4EAC-B868-6680F8B68B6F}" transitionDur="1000">
                      <p166:blipFill xmlns:p166="http://schemas.microsoft.com/office/powerpoint/2016/6/main">
                        <a:blip r:embed="rId8"/>
                        <a:stretch>
                          <a:fillRect/>
                        </a:stretch>
                      </p166:blipFill>
                      <p166:spPr xmlns:p166="http://schemas.microsoft.com/office/powerpoint/2016/6/main">
                        <a:xfrm>
                          <a:off x="0" y="0"/>
                          <a:ext cx="760888" cy="427999"/>
                        </a:xfrm>
                        <a:prstGeom prst="rect">
                          <a:avLst/>
                        </a:prstGeom>
                        <a:ln w="3175">
                          <a:solidFill>
                            <a:prstClr val="ltGray"/>
                          </a:solidFill>
                        </a:ln>
                      </p166:spPr>
                    </psez:zmPr>
                  </psez:sectionZmObj>
                </psez:sectionZm>
              </a:graphicData>
            </a:graphic>
          </p:graphicFrame>
        </mc:Choice>
        <mc:Fallback xmlns="">
          <p:pic>
            <p:nvPicPr>
              <p:cNvPr id="22" name="Section Zoom 21">
                <a:hlinkClick r:id="rId9" action="ppaction://hlinksldjump"/>
                <a:extLst>
                  <a:ext uri="{FF2B5EF4-FFF2-40B4-BE49-F238E27FC236}">
                    <a16:creationId xmlns:a16="http://schemas.microsoft.com/office/drawing/2014/main" id="{FD398A02-99E8-45DC-9423-65418F9F4211}"/>
                  </a:ext>
                </a:extLst>
              </p:cNvPr>
              <p:cNvPicPr>
                <a:picLocks noGrp="1" noRot="1" noChangeAspect="1" noMove="1" noResize="1" noEditPoints="1" noAdjustHandles="1" noChangeArrowheads="1" noChangeShapeType="1"/>
              </p:cNvPicPr>
              <p:nvPr/>
            </p:nvPicPr>
            <p:blipFill>
              <a:blip r:embed="rId10"/>
              <a:stretch>
                <a:fillRect/>
              </a:stretch>
            </p:blipFill>
            <p:spPr>
              <a:xfrm>
                <a:off x="919794" y="2893412"/>
                <a:ext cx="760888" cy="427999"/>
              </a:xfrm>
              <a:prstGeom prst="rect">
                <a:avLst/>
              </a:prstGeom>
              <a:ln w="3175">
                <a:solidFill>
                  <a:prstClr val="ltGray"/>
                </a:solidFill>
              </a:ln>
            </p:spPr>
          </p:pic>
        </mc:Fallback>
      </mc:AlternateContent>
    </p:spTree>
    <p:extLst>
      <p:ext uri="{BB962C8B-B14F-4D97-AF65-F5344CB8AC3E}">
        <p14:creationId xmlns:p14="http://schemas.microsoft.com/office/powerpoint/2010/main" val="261175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p:txBody>
          <a:bodyPr/>
          <a:lstStyle/>
          <a:p>
            <a:r>
              <a:rPr lang="en-US" dirty="0"/>
              <a:t>Azure Defender for IoT</a:t>
            </a:r>
            <a:br>
              <a:rPr lang="en-US" dirty="0"/>
            </a:br>
            <a:r>
              <a:rPr lang="en-US" sz="2800" dirty="0" err="1">
                <a:solidFill>
                  <a:schemeClr val="tx1">
                    <a:lumMod val="50000"/>
                    <a:lumOff val="50000"/>
                  </a:schemeClr>
                </a:solidFill>
              </a:rPr>
              <a:t>部署步骤</a:t>
            </a:r>
            <a:r>
              <a:rPr lang="en-US" sz="2800" dirty="0">
                <a:solidFill>
                  <a:schemeClr val="tx1">
                    <a:lumMod val="50000"/>
                    <a:lumOff val="50000"/>
                  </a:schemeClr>
                </a:solidFill>
              </a:rPr>
              <a:t> :</a:t>
            </a:r>
            <a:r>
              <a:rPr lang="zh-CN" altLang="en-US" sz="2800" dirty="0">
                <a:solidFill>
                  <a:schemeClr val="tx1">
                    <a:lumMod val="50000"/>
                    <a:lumOff val="50000"/>
                  </a:schemeClr>
                </a:solidFill>
              </a:rPr>
              <a:t> </a:t>
            </a:r>
            <a:r>
              <a:rPr lang="en-CA" sz="2800" dirty="0" err="1">
                <a:solidFill>
                  <a:schemeClr val="tx1">
                    <a:lumMod val="50000"/>
                    <a:lumOff val="50000"/>
                  </a:schemeClr>
                </a:solidFill>
              </a:rPr>
              <a:t>载入</a:t>
            </a:r>
            <a:r>
              <a:rPr lang="en-US" altLang="zh-CN" sz="2800" dirty="0">
                <a:solidFill>
                  <a:schemeClr val="tx1">
                    <a:lumMod val="50000"/>
                    <a:lumOff val="50000"/>
                  </a:schemeClr>
                </a:solidFill>
              </a:rPr>
              <a:t>&amp;</a:t>
            </a:r>
            <a:r>
              <a:rPr lang="zh-CN" altLang="en-US" sz="2800" dirty="0">
                <a:solidFill>
                  <a:schemeClr val="tx1">
                    <a:lumMod val="50000"/>
                    <a:lumOff val="50000"/>
                  </a:schemeClr>
                </a:solidFill>
              </a:rPr>
              <a:t> 激活</a:t>
            </a:r>
            <a:endParaRPr lang="en-US" dirty="0">
              <a:solidFill>
                <a:schemeClr val="tx1">
                  <a:lumMod val="50000"/>
                  <a:lumOff val="50000"/>
                </a:schemeClr>
              </a:solidFill>
            </a:endParaRPr>
          </a:p>
        </p:txBody>
      </p:sp>
      <p:sp>
        <p:nvSpPr>
          <p:cNvPr id="3" name="Rectangle 2">
            <a:extLst>
              <a:ext uri="{FF2B5EF4-FFF2-40B4-BE49-F238E27FC236}">
                <a16:creationId xmlns:a16="http://schemas.microsoft.com/office/drawing/2014/main" id="{7B2FD1EB-FB60-459F-B2FF-C8ACC172A1CD}"/>
              </a:ext>
            </a:extLst>
          </p:cNvPr>
          <p:cNvSpPr/>
          <p:nvPr/>
        </p:nvSpPr>
        <p:spPr>
          <a:xfrm>
            <a:off x="838200" y="1944938"/>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r>
              <a:rPr lang="en-US" sz="1050" dirty="0" err="1"/>
              <a:t>载入</a:t>
            </a:r>
            <a:r>
              <a:rPr lang="zh-CN" altLang="en-US" sz="1050" dirty="0"/>
              <a:t> </a:t>
            </a:r>
            <a:r>
              <a:rPr lang="en-US" sz="1050" dirty="0"/>
              <a:t>&amp; </a:t>
            </a:r>
            <a:r>
              <a:rPr lang="en-US" sz="1050" dirty="0" err="1"/>
              <a:t>激活</a:t>
            </a:r>
            <a:endParaRPr lang="en-US" sz="1050" dirty="0"/>
          </a:p>
        </p:txBody>
      </p:sp>
      <p:sp>
        <p:nvSpPr>
          <p:cNvPr id="7" name="Rectangle 6">
            <a:extLst>
              <a:ext uri="{FF2B5EF4-FFF2-40B4-BE49-F238E27FC236}">
                <a16:creationId xmlns:a16="http://schemas.microsoft.com/office/drawing/2014/main" id="{D1A90075-88A3-4ECF-8646-A518BB00ABE1}"/>
              </a:ext>
            </a:extLst>
          </p:cNvPr>
          <p:cNvSpPr/>
          <p:nvPr/>
        </p:nvSpPr>
        <p:spPr>
          <a:xfrm>
            <a:off x="2424953" y="206438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选择</a:t>
            </a:r>
            <a:r>
              <a:rPr lang="en-US" sz="1050" dirty="0"/>
              <a:t> Azure </a:t>
            </a:r>
            <a:r>
              <a:rPr lang="en-US" sz="1050" dirty="0" err="1"/>
              <a:t>订阅</a:t>
            </a:r>
            <a:endParaRPr lang="en-US" sz="1050" dirty="0"/>
          </a:p>
        </p:txBody>
      </p:sp>
      <p:sp>
        <p:nvSpPr>
          <p:cNvPr id="9" name="Rectangle 8">
            <a:extLst>
              <a:ext uri="{FF2B5EF4-FFF2-40B4-BE49-F238E27FC236}">
                <a16:creationId xmlns:a16="http://schemas.microsoft.com/office/drawing/2014/main" id="{9760F716-6B2F-4A69-9315-9D476F7066F9}"/>
              </a:ext>
            </a:extLst>
          </p:cNvPr>
          <p:cNvSpPr/>
          <p:nvPr/>
        </p:nvSpPr>
        <p:spPr>
          <a:xfrm>
            <a:off x="2424953" y="272432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激活Defender</a:t>
            </a:r>
            <a:r>
              <a:rPr lang="en-US" sz="1050" dirty="0"/>
              <a:t> for IoT</a:t>
            </a:r>
          </a:p>
        </p:txBody>
      </p:sp>
      <p:sp>
        <p:nvSpPr>
          <p:cNvPr id="11" name="Rectangle 10">
            <a:extLst>
              <a:ext uri="{FF2B5EF4-FFF2-40B4-BE49-F238E27FC236}">
                <a16:creationId xmlns:a16="http://schemas.microsoft.com/office/drawing/2014/main" id="{12F4792D-FE4C-4C39-ADCC-95C7C28FA697}"/>
              </a:ext>
            </a:extLst>
          </p:cNvPr>
          <p:cNvSpPr/>
          <p:nvPr/>
        </p:nvSpPr>
        <p:spPr>
          <a:xfrm>
            <a:off x="2424953" y="338427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设置</a:t>
            </a:r>
            <a:r>
              <a:rPr lang="en-US" sz="1050" dirty="0"/>
              <a:t> IoT Hub</a:t>
            </a:r>
          </a:p>
        </p:txBody>
      </p:sp>
      <p:sp>
        <p:nvSpPr>
          <p:cNvPr id="13" name="Rectangle 12">
            <a:extLst>
              <a:ext uri="{FF2B5EF4-FFF2-40B4-BE49-F238E27FC236}">
                <a16:creationId xmlns:a16="http://schemas.microsoft.com/office/drawing/2014/main" id="{702C7AF6-E41D-4EC5-8FA0-8E7437F58DF0}"/>
              </a:ext>
            </a:extLst>
          </p:cNvPr>
          <p:cNvSpPr/>
          <p:nvPr/>
        </p:nvSpPr>
        <p:spPr>
          <a:xfrm>
            <a:off x="2424953" y="404421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a:t>
            </a:r>
            <a:r>
              <a:rPr lang="zh-CN" altLang="en-US" sz="1050" dirty="0"/>
              <a:t> 登上</a:t>
            </a:r>
            <a:r>
              <a:rPr lang="en-US" sz="1050" dirty="0"/>
              <a:t>传感器</a:t>
            </a:r>
          </a:p>
        </p:txBody>
      </p:sp>
      <p:sp>
        <p:nvSpPr>
          <p:cNvPr id="15" name="Rectangle 14">
            <a:extLst>
              <a:ext uri="{FF2B5EF4-FFF2-40B4-BE49-F238E27FC236}">
                <a16:creationId xmlns:a16="http://schemas.microsoft.com/office/drawing/2014/main" id="{D3FB2332-D420-483C-BD01-C258F8CD8635}"/>
              </a:ext>
            </a:extLst>
          </p:cNvPr>
          <p:cNvSpPr/>
          <p:nvPr/>
        </p:nvSpPr>
        <p:spPr>
          <a:xfrm>
            <a:off x="2424953" y="4704160"/>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下载激活文件</a:t>
            </a:r>
            <a:endParaRPr lang="en-US" sz="1050" dirty="0"/>
          </a:p>
        </p:txBody>
      </p:sp>
      <p:sp>
        <p:nvSpPr>
          <p:cNvPr id="17" name="Rectangle 16">
            <a:extLst>
              <a:ext uri="{FF2B5EF4-FFF2-40B4-BE49-F238E27FC236}">
                <a16:creationId xmlns:a16="http://schemas.microsoft.com/office/drawing/2014/main" id="{6A83EEE3-41F8-4AA1-90EF-FCD7340456E9}"/>
              </a:ext>
            </a:extLst>
          </p:cNvPr>
          <p:cNvSpPr/>
          <p:nvPr/>
        </p:nvSpPr>
        <p:spPr>
          <a:xfrm>
            <a:off x="4908550" y="1944938"/>
            <a:ext cx="3750816"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基于数据应该驻留的区域、计费协议和成本</a:t>
            </a:r>
            <a:endParaRPr lang="en-US" sz="1050" dirty="0">
              <a:solidFill>
                <a:schemeClr val="tx1"/>
              </a:solidFill>
            </a:endParaRPr>
          </a:p>
        </p:txBody>
      </p:sp>
      <p:sp>
        <p:nvSpPr>
          <p:cNvPr id="19" name="Rectangle 18">
            <a:extLst>
              <a:ext uri="{FF2B5EF4-FFF2-40B4-BE49-F238E27FC236}">
                <a16:creationId xmlns:a16="http://schemas.microsoft.com/office/drawing/2014/main" id="{ADA064D5-B214-4719-852F-4695CC2DE3BC}"/>
              </a:ext>
            </a:extLst>
          </p:cNvPr>
          <p:cNvSpPr/>
          <p:nvPr/>
        </p:nvSpPr>
        <p:spPr>
          <a:xfrm>
            <a:off x="4908550" y="2604882"/>
            <a:ext cx="3750816"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solidFill>
                  <a:schemeClr val="tx1"/>
                </a:solidFill>
              </a:rPr>
              <a:t>前往</a:t>
            </a:r>
            <a:r>
              <a:rPr lang="en-US" sz="1050" dirty="0">
                <a:solidFill>
                  <a:schemeClr val="tx1"/>
                </a:solidFill>
              </a:rPr>
              <a:t> </a:t>
            </a:r>
            <a:r>
              <a:rPr lang="nn-NO" sz="1050" dirty="0">
                <a:hlinkClick r:id="rId2"/>
              </a:rPr>
              <a:t>Defender for IoT - Microsoft Azure</a:t>
            </a:r>
            <a:endParaRPr lang="en-US" sz="1050" dirty="0">
              <a:solidFill>
                <a:schemeClr val="tx1"/>
              </a:solidFill>
            </a:endParaRPr>
          </a:p>
          <a:p>
            <a:r>
              <a:rPr lang="en-US" sz="1050" dirty="0" err="1">
                <a:solidFill>
                  <a:schemeClr val="tx1"/>
                </a:solidFill>
              </a:rPr>
              <a:t>选择</a:t>
            </a:r>
            <a:r>
              <a:rPr lang="en-US" sz="1050" dirty="0">
                <a:solidFill>
                  <a:schemeClr val="tx1"/>
                </a:solidFill>
              </a:rPr>
              <a:t> “Onboard subscription”</a:t>
            </a:r>
            <a:r>
              <a:rPr lang="zh-CN" altLang="en-US" sz="1050" dirty="0">
                <a:solidFill>
                  <a:schemeClr val="tx1"/>
                </a:solidFill>
              </a:rPr>
              <a:t>，选择订阅以及提交的设备计数</a:t>
            </a:r>
            <a:endParaRPr lang="en-US" sz="1050" dirty="0">
              <a:solidFill>
                <a:schemeClr val="tx1"/>
              </a:solidFill>
            </a:endParaRPr>
          </a:p>
        </p:txBody>
      </p:sp>
      <p:sp>
        <p:nvSpPr>
          <p:cNvPr id="21" name="Rectangle 20">
            <a:extLst>
              <a:ext uri="{FF2B5EF4-FFF2-40B4-BE49-F238E27FC236}">
                <a16:creationId xmlns:a16="http://schemas.microsoft.com/office/drawing/2014/main" id="{70E58C6B-88EA-44B2-BB38-0FF0790C1CD5}"/>
              </a:ext>
            </a:extLst>
          </p:cNvPr>
          <p:cNvSpPr/>
          <p:nvPr/>
        </p:nvSpPr>
        <p:spPr>
          <a:xfrm>
            <a:off x="4908550" y="3264826"/>
            <a:ext cx="3750816"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solidFill>
                  <a:schemeClr val="tx1"/>
                </a:solidFill>
              </a:rPr>
              <a:t>使用Free</a:t>
            </a:r>
            <a:r>
              <a:rPr lang="en-US" sz="1050" dirty="0">
                <a:solidFill>
                  <a:schemeClr val="tx1"/>
                </a:solidFill>
              </a:rPr>
              <a:t>/Standard tier, </a:t>
            </a:r>
            <a:r>
              <a:rPr lang="en-US" sz="1050" dirty="0" err="1">
                <a:solidFill>
                  <a:schemeClr val="tx1"/>
                </a:solidFill>
              </a:rPr>
              <a:t>在这里查看选项</a:t>
            </a:r>
            <a:r>
              <a:rPr lang="en-US" sz="1050" dirty="0">
                <a:solidFill>
                  <a:schemeClr val="tx1"/>
                </a:solidFill>
              </a:rPr>
              <a:t>:</a:t>
            </a:r>
          </a:p>
          <a:p>
            <a:pPr marL="171450" indent="-171450">
              <a:buFont typeface="Arial" panose="020B0604020202020204" pitchFamily="34" charset="0"/>
              <a:buChar char="•"/>
            </a:pPr>
            <a:r>
              <a:rPr lang="en-US" sz="1050" dirty="0">
                <a:hlinkClick r:id="rId3"/>
              </a:rPr>
              <a:t>Azure IoT Hub support for virtual networks | Microsoft Docs</a:t>
            </a:r>
            <a:endParaRPr lang="en-US" sz="1050" dirty="0"/>
          </a:p>
          <a:p>
            <a:pPr marL="171450" indent="-171450">
              <a:buFont typeface="Arial" panose="020B0604020202020204" pitchFamily="34" charset="0"/>
              <a:buChar char="•"/>
            </a:pPr>
            <a:r>
              <a:rPr lang="en-US" sz="1050" dirty="0">
                <a:hlinkClick r:id="rId4"/>
              </a:rPr>
              <a:t>Azure IoT Hub scaling | Microsoft Docs</a:t>
            </a:r>
            <a:endParaRPr lang="en-US" sz="1050" dirty="0">
              <a:solidFill>
                <a:schemeClr val="tx1"/>
              </a:solidFill>
            </a:endParaRPr>
          </a:p>
        </p:txBody>
      </p:sp>
      <p:sp>
        <p:nvSpPr>
          <p:cNvPr id="23" name="Rectangle 22">
            <a:extLst>
              <a:ext uri="{FF2B5EF4-FFF2-40B4-BE49-F238E27FC236}">
                <a16:creationId xmlns:a16="http://schemas.microsoft.com/office/drawing/2014/main" id="{D7B3F9A4-22AD-4DDA-BDC4-82AF3E2B3AFE}"/>
              </a:ext>
            </a:extLst>
          </p:cNvPr>
          <p:cNvSpPr/>
          <p:nvPr/>
        </p:nvSpPr>
        <p:spPr>
          <a:xfrm>
            <a:off x="4908550" y="3924770"/>
            <a:ext cx="3750816"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solidFill>
                  <a:schemeClr val="tx1"/>
                </a:solidFill>
              </a:rPr>
              <a:t>前往</a:t>
            </a:r>
            <a:r>
              <a:rPr lang="en-US" sz="1050" dirty="0">
                <a:solidFill>
                  <a:schemeClr val="tx1"/>
                </a:solidFill>
              </a:rPr>
              <a:t> </a:t>
            </a:r>
            <a:r>
              <a:rPr lang="en-US" sz="1050" dirty="0">
                <a:solidFill>
                  <a:schemeClr val="tx1"/>
                </a:solidFill>
                <a:hlinkClick r:id="rId5"/>
              </a:rPr>
              <a:t>Sites and sensors</a:t>
            </a:r>
            <a:r>
              <a:rPr lang="en-US" sz="1050" dirty="0">
                <a:solidFill>
                  <a:schemeClr val="tx1"/>
                </a:solidFill>
              </a:rPr>
              <a:t>, </a:t>
            </a:r>
            <a:r>
              <a:rPr lang="en-US" sz="1050" dirty="0" err="1">
                <a:solidFill>
                  <a:schemeClr val="tx1"/>
                </a:solidFill>
              </a:rPr>
              <a:t>选择</a:t>
            </a:r>
            <a:r>
              <a:rPr lang="en-US" sz="1050" dirty="0">
                <a:solidFill>
                  <a:schemeClr val="tx1"/>
                </a:solidFill>
              </a:rPr>
              <a:t> “</a:t>
            </a:r>
            <a:r>
              <a:rPr lang="en-US" sz="1050" dirty="0" err="1">
                <a:solidFill>
                  <a:schemeClr val="tx1"/>
                </a:solidFill>
              </a:rPr>
              <a:t>载入传感器</a:t>
            </a:r>
            <a:r>
              <a:rPr lang="en-US" sz="1050" dirty="0">
                <a:solidFill>
                  <a:schemeClr val="tx1"/>
                </a:solidFill>
              </a:rPr>
              <a:t>”</a:t>
            </a:r>
            <a:r>
              <a:rPr lang="zh-CN" altLang="en-US" sz="1050" dirty="0">
                <a:solidFill>
                  <a:schemeClr val="tx1"/>
                </a:solidFill>
              </a:rPr>
              <a:t>。</a:t>
            </a:r>
            <a:endParaRPr lang="en-CA" altLang="zh-CN" sz="1050" dirty="0">
              <a:solidFill>
                <a:schemeClr val="tx1"/>
              </a:solidFill>
            </a:endParaRPr>
          </a:p>
          <a:p>
            <a:r>
              <a:rPr lang="en-US" sz="1050" dirty="0">
                <a:solidFill>
                  <a:schemeClr val="tx1"/>
                </a:solidFill>
              </a:rPr>
              <a:t> </a:t>
            </a:r>
            <a:r>
              <a:rPr lang="zh-CN" altLang="en-US" sz="1050" dirty="0">
                <a:solidFill>
                  <a:schemeClr val="tx1"/>
                </a:solidFill>
              </a:rPr>
              <a:t>提供传感器名称并选择订阅，</a:t>
            </a:r>
          </a:p>
          <a:p>
            <a:r>
              <a:rPr lang="zh-CN" altLang="en-US" sz="1050" dirty="0">
                <a:solidFill>
                  <a:schemeClr val="tx1"/>
                </a:solidFill>
              </a:rPr>
              <a:t>选择</a:t>
            </a:r>
            <a:r>
              <a:rPr lang="en-US" sz="1050" dirty="0">
                <a:solidFill>
                  <a:schemeClr val="tx1"/>
                </a:solidFill>
              </a:rPr>
              <a:t>IoT Hub，</a:t>
            </a:r>
            <a:r>
              <a:rPr lang="zh-CN" altLang="en-US" sz="1050" dirty="0">
                <a:solidFill>
                  <a:schemeClr val="tx1"/>
                </a:solidFill>
              </a:rPr>
              <a:t>然后</a:t>
            </a:r>
            <a:r>
              <a:rPr lang="en-US" sz="1050" dirty="0">
                <a:solidFill>
                  <a:schemeClr val="tx1"/>
                </a:solidFill>
              </a:rPr>
              <a:t>Zone。</a:t>
            </a:r>
          </a:p>
        </p:txBody>
      </p:sp>
      <p:sp>
        <p:nvSpPr>
          <p:cNvPr id="25" name="Rectangle 24">
            <a:extLst>
              <a:ext uri="{FF2B5EF4-FFF2-40B4-BE49-F238E27FC236}">
                <a16:creationId xmlns:a16="http://schemas.microsoft.com/office/drawing/2014/main" id="{42BB6D32-3789-44D1-B3C2-75CABF5E47C4}"/>
              </a:ext>
            </a:extLst>
          </p:cNvPr>
          <p:cNvSpPr/>
          <p:nvPr/>
        </p:nvSpPr>
        <p:spPr>
          <a:xfrm>
            <a:off x="4908550" y="4584714"/>
            <a:ext cx="3750816"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一旦登上，下一步是下载这个特定传感器的激活文件。使用网络把它复制到传感器上或使用</a:t>
            </a:r>
            <a:r>
              <a:rPr lang="en-US" sz="1050" dirty="0">
                <a:solidFill>
                  <a:schemeClr val="tx1"/>
                </a:solidFill>
              </a:rPr>
              <a:t>USB</a:t>
            </a:r>
            <a:r>
              <a:rPr lang="zh-CN" altLang="en-US" sz="1050" dirty="0">
                <a:solidFill>
                  <a:schemeClr val="tx1"/>
                </a:solidFill>
              </a:rPr>
              <a:t>文件传输方法</a:t>
            </a:r>
            <a:endParaRPr lang="en-US" sz="1050" dirty="0">
              <a:solidFill>
                <a:schemeClr val="tx1"/>
              </a:solidFill>
            </a:endParaRPr>
          </a:p>
        </p:txBody>
      </p:sp>
      <p:sp>
        <p:nvSpPr>
          <p:cNvPr id="27" name="Rectangle 26">
            <a:extLst>
              <a:ext uri="{FF2B5EF4-FFF2-40B4-BE49-F238E27FC236}">
                <a16:creationId xmlns:a16="http://schemas.microsoft.com/office/drawing/2014/main" id="{B8FAC2DA-1967-48ED-8FE0-1C7C687E2E74}"/>
              </a:ext>
            </a:extLst>
          </p:cNvPr>
          <p:cNvSpPr/>
          <p:nvPr/>
        </p:nvSpPr>
        <p:spPr>
          <a:xfrm>
            <a:off x="2424953" y="536410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导入激活文件</a:t>
            </a:r>
            <a:endParaRPr lang="en-US" sz="1050" dirty="0"/>
          </a:p>
        </p:txBody>
      </p:sp>
      <p:sp>
        <p:nvSpPr>
          <p:cNvPr id="29" name="Rectangle 28">
            <a:extLst>
              <a:ext uri="{FF2B5EF4-FFF2-40B4-BE49-F238E27FC236}">
                <a16:creationId xmlns:a16="http://schemas.microsoft.com/office/drawing/2014/main" id="{FAA34D31-2114-4D0D-8D17-B485BA160CE4}"/>
              </a:ext>
            </a:extLst>
          </p:cNvPr>
          <p:cNvSpPr/>
          <p:nvPr/>
        </p:nvSpPr>
        <p:spPr>
          <a:xfrm>
            <a:off x="4908550" y="5244658"/>
            <a:ext cx="3750816"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rPr>
              <a:t>选择相关文件，确认激活</a:t>
            </a:r>
            <a:endParaRPr lang="en-US" sz="1050" dirty="0">
              <a:solidFill>
                <a:schemeClr val="tx1"/>
              </a:solidFill>
            </a:endParaRPr>
          </a:p>
        </p:txBody>
      </p:sp>
      <p:cxnSp>
        <p:nvCxnSpPr>
          <p:cNvPr id="31" name="Straight Arrow Connector 30">
            <a:extLst>
              <a:ext uri="{FF2B5EF4-FFF2-40B4-BE49-F238E27FC236}">
                <a16:creationId xmlns:a16="http://schemas.microsoft.com/office/drawing/2014/main" id="{5AB7981C-6414-4B5F-8CCA-F2FE776AF502}"/>
              </a:ext>
            </a:extLst>
          </p:cNvPr>
          <p:cNvCxnSpPr>
            <a:cxnSpLocks/>
            <a:stCxn id="3" idx="3"/>
            <a:endCxn id="7" idx="1"/>
          </p:cNvCxnSpPr>
          <p:nvPr/>
        </p:nvCxnSpPr>
        <p:spPr>
          <a:xfrm>
            <a:off x="1762276" y="2241876"/>
            <a:ext cx="6626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111A85E-F786-40AF-BE05-BA6ECFA5C799}"/>
              </a:ext>
            </a:extLst>
          </p:cNvPr>
          <p:cNvCxnSpPr>
            <a:cxnSpLocks/>
            <a:stCxn id="7" idx="2"/>
            <a:endCxn id="9" idx="0"/>
          </p:cNvCxnSpPr>
          <p:nvPr/>
        </p:nvCxnSpPr>
        <p:spPr>
          <a:xfrm>
            <a:off x="3341594" y="241936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08AE413-B795-4939-B170-AF5F5A0F90B5}"/>
              </a:ext>
            </a:extLst>
          </p:cNvPr>
          <p:cNvCxnSpPr>
            <a:cxnSpLocks/>
            <a:stCxn id="9" idx="2"/>
            <a:endCxn id="11" idx="0"/>
          </p:cNvCxnSpPr>
          <p:nvPr/>
        </p:nvCxnSpPr>
        <p:spPr>
          <a:xfrm>
            <a:off x="3341594" y="307931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FA53768-C2C7-4245-9487-89BB24505448}"/>
              </a:ext>
            </a:extLst>
          </p:cNvPr>
          <p:cNvCxnSpPr>
            <a:cxnSpLocks/>
            <a:stCxn id="11" idx="2"/>
            <a:endCxn id="13" idx="0"/>
          </p:cNvCxnSpPr>
          <p:nvPr/>
        </p:nvCxnSpPr>
        <p:spPr>
          <a:xfrm>
            <a:off x="3341594" y="373925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33A0992-DAD2-4662-B3DB-6218E6E79D6E}"/>
              </a:ext>
            </a:extLst>
          </p:cNvPr>
          <p:cNvCxnSpPr>
            <a:cxnSpLocks/>
            <a:stCxn id="13" idx="2"/>
            <a:endCxn id="15" idx="0"/>
          </p:cNvCxnSpPr>
          <p:nvPr/>
        </p:nvCxnSpPr>
        <p:spPr>
          <a:xfrm>
            <a:off x="3341594" y="439920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76786CF-7BD3-492E-9352-BEBAB332B66F}"/>
              </a:ext>
            </a:extLst>
          </p:cNvPr>
          <p:cNvCxnSpPr>
            <a:cxnSpLocks/>
            <a:stCxn id="15" idx="2"/>
            <a:endCxn id="27" idx="0"/>
          </p:cNvCxnSpPr>
          <p:nvPr/>
        </p:nvCxnSpPr>
        <p:spPr>
          <a:xfrm>
            <a:off x="3341594" y="505914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7BF24B4-A77E-46EA-92C2-3850951EFFAE}"/>
              </a:ext>
            </a:extLst>
          </p:cNvPr>
          <p:cNvCxnSpPr>
            <a:cxnSpLocks/>
            <a:stCxn id="7" idx="3"/>
            <a:endCxn id="17" idx="1"/>
          </p:cNvCxnSpPr>
          <p:nvPr/>
        </p:nvCxnSpPr>
        <p:spPr>
          <a:xfrm>
            <a:off x="4258235" y="2241876"/>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C7B4888-FBD9-477B-80E5-C4AB802E288D}"/>
              </a:ext>
            </a:extLst>
          </p:cNvPr>
          <p:cNvCxnSpPr>
            <a:cxnSpLocks/>
            <a:stCxn id="9" idx="3"/>
            <a:endCxn id="19" idx="1"/>
          </p:cNvCxnSpPr>
          <p:nvPr/>
        </p:nvCxnSpPr>
        <p:spPr>
          <a:xfrm>
            <a:off x="4258235" y="2901820"/>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FD7364-C436-4981-A623-0D44BB2AD78A}"/>
              </a:ext>
            </a:extLst>
          </p:cNvPr>
          <p:cNvCxnSpPr>
            <a:cxnSpLocks/>
            <a:stCxn id="11" idx="3"/>
            <a:endCxn id="21" idx="1"/>
          </p:cNvCxnSpPr>
          <p:nvPr/>
        </p:nvCxnSpPr>
        <p:spPr>
          <a:xfrm>
            <a:off x="4258235" y="3561764"/>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C27658-3599-4CD6-9AEB-48420926C673}"/>
              </a:ext>
            </a:extLst>
          </p:cNvPr>
          <p:cNvCxnSpPr>
            <a:cxnSpLocks/>
            <a:stCxn id="13" idx="3"/>
            <a:endCxn id="23" idx="1"/>
          </p:cNvCxnSpPr>
          <p:nvPr/>
        </p:nvCxnSpPr>
        <p:spPr>
          <a:xfrm>
            <a:off x="4258235" y="4221708"/>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54DCCC-7A52-4059-8EF9-5E49946CEC8B}"/>
              </a:ext>
            </a:extLst>
          </p:cNvPr>
          <p:cNvCxnSpPr>
            <a:cxnSpLocks/>
            <a:stCxn id="15" idx="3"/>
            <a:endCxn id="25" idx="1"/>
          </p:cNvCxnSpPr>
          <p:nvPr/>
        </p:nvCxnSpPr>
        <p:spPr>
          <a:xfrm>
            <a:off x="4258235" y="4881652"/>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D543F4D-2C94-4F1E-A6B1-C33C209F002C}"/>
              </a:ext>
            </a:extLst>
          </p:cNvPr>
          <p:cNvCxnSpPr>
            <a:cxnSpLocks/>
            <a:stCxn id="27" idx="3"/>
            <a:endCxn id="29" idx="1"/>
          </p:cNvCxnSpPr>
          <p:nvPr/>
        </p:nvCxnSpPr>
        <p:spPr>
          <a:xfrm>
            <a:off x="4258235" y="5541596"/>
            <a:ext cx="650315"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E25C6F9-D9AE-42B7-B529-656D72BCBF5C}"/>
              </a:ext>
            </a:extLst>
          </p:cNvPr>
          <p:cNvSpPr/>
          <p:nvPr/>
        </p:nvSpPr>
        <p:spPr>
          <a:xfrm>
            <a:off x="2424953" y="602404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测试</a:t>
            </a:r>
            <a:r>
              <a:rPr lang="en-US" sz="1050" dirty="0"/>
              <a:t> </a:t>
            </a:r>
            <a:r>
              <a:rPr lang="en-US" sz="1050" dirty="0" err="1"/>
              <a:t>配置</a:t>
            </a:r>
            <a:endParaRPr lang="en-US" sz="1050" dirty="0"/>
          </a:p>
        </p:txBody>
      </p:sp>
      <p:cxnSp>
        <p:nvCxnSpPr>
          <p:cNvPr id="57" name="Straight Arrow Connector 56">
            <a:extLst>
              <a:ext uri="{FF2B5EF4-FFF2-40B4-BE49-F238E27FC236}">
                <a16:creationId xmlns:a16="http://schemas.microsoft.com/office/drawing/2014/main" id="{486BC548-1415-4300-B512-03D6B838C1F4}"/>
              </a:ext>
            </a:extLst>
          </p:cNvPr>
          <p:cNvCxnSpPr>
            <a:cxnSpLocks/>
            <a:stCxn id="27" idx="2"/>
            <a:endCxn id="55" idx="0"/>
          </p:cNvCxnSpPr>
          <p:nvPr/>
        </p:nvCxnSpPr>
        <p:spPr>
          <a:xfrm>
            <a:off x="3341594" y="571908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788DE69-BC0E-45E7-A549-D13643D2D48C}"/>
              </a:ext>
            </a:extLst>
          </p:cNvPr>
          <p:cNvSpPr/>
          <p:nvPr/>
        </p:nvSpPr>
        <p:spPr>
          <a:xfrm>
            <a:off x="4908550" y="5898999"/>
            <a:ext cx="3750816" cy="5938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solidFill>
                  <a:schemeClr val="tx1"/>
                </a:solidFill>
              </a:rPr>
              <a:t>..</a:t>
            </a:r>
          </a:p>
        </p:txBody>
      </p:sp>
      <p:cxnSp>
        <p:nvCxnSpPr>
          <p:cNvPr id="61" name="Straight Arrow Connector 60">
            <a:extLst>
              <a:ext uri="{FF2B5EF4-FFF2-40B4-BE49-F238E27FC236}">
                <a16:creationId xmlns:a16="http://schemas.microsoft.com/office/drawing/2014/main" id="{5D54D39D-ACBE-4A78-8773-F5ED1B5F1F95}"/>
              </a:ext>
            </a:extLst>
          </p:cNvPr>
          <p:cNvCxnSpPr>
            <a:cxnSpLocks/>
            <a:stCxn id="55" idx="3"/>
            <a:endCxn id="59" idx="1"/>
          </p:cNvCxnSpPr>
          <p:nvPr/>
        </p:nvCxnSpPr>
        <p:spPr>
          <a:xfrm flipV="1">
            <a:off x="4258235" y="6195937"/>
            <a:ext cx="650315" cy="5603"/>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26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2120781" y="640933"/>
            <a:ext cx="7950437" cy="5201424"/>
          </a:xfrm>
          <a:prstGeom prst="rect">
            <a:avLst/>
          </a:prstGeom>
          <a:noFill/>
        </p:spPr>
        <p:txBody>
          <a:bodyPr wrap="square" rtlCol="0">
            <a:spAutoFit/>
          </a:bodyPr>
          <a:lstStyle/>
          <a:p>
            <a:pPr algn="ctr"/>
            <a:r>
              <a:rPr lang="en-US" sz="16600" dirty="0" err="1">
                <a:solidFill>
                  <a:schemeClr val="bg1"/>
                </a:solidFill>
              </a:rPr>
              <a:t>设置</a:t>
            </a:r>
            <a:br>
              <a:rPr lang="en-US" sz="16600" dirty="0">
                <a:solidFill>
                  <a:schemeClr val="bg1"/>
                </a:solidFill>
              </a:rPr>
            </a:br>
            <a:r>
              <a:rPr lang="en-US" sz="16600" dirty="0">
                <a:solidFill>
                  <a:schemeClr val="bg1"/>
                </a:solidFill>
              </a:rPr>
              <a:t>AZURE</a:t>
            </a:r>
          </a:p>
        </p:txBody>
      </p:sp>
    </p:spTree>
    <p:extLst>
      <p:ext uri="{BB962C8B-B14F-4D97-AF65-F5344CB8AC3E}">
        <p14:creationId xmlns:p14="http://schemas.microsoft.com/office/powerpoint/2010/main" val="2037802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8C05B795-8FE7-FC4E-B400-88050894D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159" y="1332024"/>
            <a:ext cx="4364752" cy="191445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设置Azure</a:t>
            </a:r>
            <a:r>
              <a:rPr lang="en-US" sz="2800" dirty="0">
                <a:solidFill>
                  <a:schemeClr val="tx1">
                    <a:lumMod val="50000"/>
                    <a:lumOff val="50000"/>
                  </a:schemeClr>
                </a:solidFill>
              </a:rPr>
              <a:t>: Defender for IoT</a:t>
            </a:r>
            <a:endParaRPr lang="en-US" dirty="0">
              <a:solidFill>
                <a:schemeClr val="tx1">
                  <a:lumMod val="50000"/>
                  <a:lumOff val="50000"/>
                </a:schemeClr>
              </a:solidFill>
            </a:endParaRPr>
          </a:p>
        </p:txBody>
      </p:sp>
      <p:sp>
        <p:nvSpPr>
          <p:cNvPr id="44" name="Rectangle 43">
            <a:extLst>
              <a:ext uri="{FF2B5EF4-FFF2-40B4-BE49-F238E27FC236}">
                <a16:creationId xmlns:a16="http://schemas.microsoft.com/office/drawing/2014/main" id="{E5C6A5E1-93FA-4707-9D09-F1B215E308CE}"/>
              </a:ext>
            </a:extLst>
          </p:cNvPr>
          <p:cNvSpPr/>
          <p:nvPr/>
        </p:nvSpPr>
        <p:spPr>
          <a:xfrm>
            <a:off x="120353" y="1500362"/>
            <a:ext cx="2053504"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开启</a:t>
            </a:r>
            <a:r>
              <a:rPr lang="en-US" sz="1050" dirty="0"/>
              <a:t> Azure Defender</a:t>
            </a:r>
          </a:p>
        </p:txBody>
      </p:sp>
      <p:sp>
        <p:nvSpPr>
          <p:cNvPr id="46" name="Rectangle 45">
            <a:extLst>
              <a:ext uri="{FF2B5EF4-FFF2-40B4-BE49-F238E27FC236}">
                <a16:creationId xmlns:a16="http://schemas.microsoft.com/office/drawing/2014/main" id="{8F59819A-7125-4315-92F2-78A68ECAAC4A}"/>
              </a:ext>
            </a:extLst>
          </p:cNvPr>
          <p:cNvSpPr/>
          <p:nvPr/>
        </p:nvSpPr>
        <p:spPr>
          <a:xfrm>
            <a:off x="120353" y="216030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载入到</a:t>
            </a:r>
            <a:r>
              <a:rPr lang="zh-CN" altLang="en-US" sz="1050" dirty="0"/>
              <a:t> </a:t>
            </a:r>
            <a:r>
              <a:rPr lang="en-US" sz="1050" dirty="0"/>
              <a:t>Defender for IoT</a:t>
            </a:r>
          </a:p>
        </p:txBody>
      </p:sp>
      <p:sp>
        <p:nvSpPr>
          <p:cNvPr id="48" name="Rectangle 47">
            <a:extLst>
              <a:ext uri="{FF2B5EF4-FFF2-40B4-BE49-F238E27FC236}">
                <a16:creationId xmlns:a16="http://schemas.microsoft.com/office/drawing/2014/main" id="{45AD96EB-89D9-469A-85EE-E89D57EEB65E}"/>
              </a:ext>
            </a:extLst>
          </p:cNvPr>
          <p:cNvSpPr/>
          <p:nvPr/>
        </p:nvSpPr>
        <p:spPr>
          <a:xfrm>
            <a:off x="120353" y="2820250"/>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下载</a:t>
            </a:r>
            <a:r>
              <a:rPr lang="en-US" sz="1050" dirty="0"/>
              <a:t> Activation File</a:t>
            </a:r>
          </a:p>
        </p:txBody>
      </p:sp>
      <p:cxnSp>
        <p:nvCxnSpPr>
          <p:cNvPr id="56" name="Straight Arrow Connector 55">
            <a:extLst>
              <a:ext uri="{FF2B5EF4-FFF2-40B4-BE49-F238E27FC236}">
                <a16:creationId xmlns:a16="http://schemas.microsoft.com/office/drawing/2014/main" id="{9F8DEBD1-9D32-4140-8182-926813F87F7A}"/>
              </a:ext>
            </a:extLst>
          </p:cNvPr>
          <p:cNvCxnSpPr>
            <a:cxnSpLocks/>
            <a:stCxn id="44" idx="2"/>
            <a:endCxn id="46" idx="0"/>
          </p:cNvCxnSpPr>
          <p:nvPr/>
        </p:nvCxnSpPr>
        <p:spPr>
          <a:xfrm>
            <a:off x="1147105"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FDA8CBA-DC25-40BF-851D-3104AA8B1957}"/>
              </a:ext>
            </a:extLst>
          </p:cNvPr>
          <p:cNvCxnSpPr>
            <a:cxnSpLocks/>
            <a:stCxn id="46" idx="2"/>
            <a:endCxn id="48" idx="0"/>
          </p:cNvCxnSpPr>
          <p:nvPr/>
        </p:nvCxnSpPr>
        <p:spPr>
          <a:xfrm>
            <a:off x="1147105"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576CF6-CA38-43E7-B398-599021030565}"/>
              </a:ext>
            </a:extLst>
          </p:cNvPr>
          <p:cNvCxnSpPr>
            <a:cxnSpLocks/>
            <a:stCxn id="48" idx="2"/>
          </p:cNvCxnSpPr>
          <p:nvPr/>
        </p:nvCxnSpPr>
        <p:spPr>
          <a:xfrm>
            <a:off x="1147105"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58C192-2F8A-4804-97F5-ABF4369B0971}"/>
              </a:ext>
            </a:extLst>
          </p:cNvPr>
          <p:cNvCxnSpPr>
            <a:cxnSpLocks/>
            <a:stCxn id="44" idx="3"/>
          </p:cNvCxnSpPr>
          <p:nvPr/>
        </p:nvCxnSpPr>
        <p:spPr>
          <a:xfrm>
            <a:off x="2173857" y="1677854"/>
            <a:ext cx="85930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DE44F89D-4EE4-4C4B-B298-25291E011DED}"/>
              </a:ext>
            </a:extLst>
          </p:cNvPr>
          <p:cNvSpPr/>
          <p:nvPr/>
        </p:nvSpPr>
        <p:spPr>
          <a:xfrm>
            <a:off x="3763407" y="2955825"/>
            <a:ext cx="593008" cy="21940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93">
            <a:extLst>
              <a:ext uri="{FF2B5EF4-FFF2-40B4-BE49-F238E27FC236}">
                <a16:creationId xmlns:a16="http://schemas.microsoft.com/office/drawing/2014/main" id="{A2D4B3AF-7C07-46F5-96B1-3E4417CB2828}"/>
              </a:ext>
            </a:extLst>
          </p:cNvPr>
          <p:cNvCxnSpPr>
            <a:cxnSpLocks/>
            <a:stCxn id="107" idx="2"/>
          </p:cNvCxnSpPr>
          <p:nvPr/>
        </p:nvCxnSpPr>
        <p:spPr>
          <a:xfrm rot="16200000" flipH="1">
            <a:off x="3985909" y="3249236"/>
            <a:ext cx="1592847" cy="1444842"/>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1754B633-D186-4E49-9B98-8CAC8BED6CA5}"/>
              </a:ext>
            </a:extLst>
          </p:cNvPr>
          <p:cNvSpPr/>
          <p:nvPr/>
        </p:nvSpPr>
        <p:spPr>
          <a:xfrm>
            <a:off x="120353" y="3480194"/>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下载</a:t>
            </a:r>
            <a:r>
              <a:rPr lang="en-US" sz="1050" dirty="0"/>
              <a:t> Sensor image</a:t>
            </a:r>
          </a:p>
        </p:txBody>
      </p:sp>
      <p:sp>
        <p:nvSpPr>
          <p:cNvPr id="131" name="Rectangle 130">
            <a:extLst>
              <a:ext uri="{FF2B5EF4-FFF2-40B4-BE49-F238E27FC236}">
                <a16:creationId xmlns:a16="http://schemas.microsoft.com/office/drawing/2014/main" id="{6B4CF596-90B6-4260-BFDD-B0B73E351C3B}"/>
              </a:ext>
            </a:extLst>
          </p:cNvPr>
          <p:cNvSpPr/>
          <p:nvPr/>
        </p:nvSpPr>
        <p:spPr>
          <a:xfrm>
            <a:off x="120353" y="4140138"/>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下载</a:t>
            </a:r>
            <a:r>
              <a:rPr lang="en-US" sz="1050" dirty="0"/>
              <a:t> Manager image</a:t>
            </a:r>
          </a:p>
        </p:txBody>
      </p:sp>
      <p:sp>
        <p:nvSpPr>
          <p:cNvPr id="133" name="Rectangle 132">
            <a:extLst>
              <a:ext uri="{FF2B5EF4-FFF2-40B4-BE49-F238E27FC236}">
                <a16:creationId xmlns:a16="http://schemas.microsoft.com/office/drawing/2014/main" id="{C8044A5C-4C3A-4849-802A-8DC741951E5C}"/>
              </a:ext>
            </a:extLst>
          </p:cNvPr>
          <p:cNvSpPr/>
          <p:nvPr/>
        </p:nvSpPr>
        <p:spPr>
          <a:xfrm>
            <a:off x="120353" y="480008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下载</a:t>
            </a:r>
            <a:r>
              <a:rPr lang="en-US" sz="1050" dirty="0"/>
              <a:t> Updates file</a:t>
            </a:r>
          </a:p>
        </p:txBody>
      </p:sp>
      <p:cxnSp>
        <p:nvCxnSpPr>
          <p:cNvPr id="135" name="Straight Arrow Connector 134">
            <a:extLst>
              <a:ext uri="{FF2B5EF4-FFF2-40B4-BE49-F238E27FC236}">
                <a16:creationId xmlns:a16="http://schemas.microsoft.com/office/drawing/2014/main" id="{B5DE3F88-593F-425D-9FBB-13AD5D9725B9}"/>
              </a:ext>
            </a:extLst>
          </p:cNvPr>
          <p:cNvCxnSpPr>
            <a:cxnSpLocks/>
            <a:stCxn id="129" idx="2"/>
            <a:endCxn id="131" idx="0"/>
          </p:cNvCxnSpPr>
          <p:nvPr/>
        </p:nvCxnSpPr>
        <p:spPr>
          <a:xfrm>
            <a:off x="1147105"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DA19BD5-8C13-4AEB-907A-8993C3AB1AD0}"/>
              </a:ext>
            </a:extLst>
          </p:cNvPr>
          <p:cNvCxnSpPr>
            <a:cxnSpLocks/>
            <a:stCxn id="131" idx="2"/>
            <a:endCxn id="133" idx="0"/>
          </p:cNvCxnSpPr>
          <p:nvPr/>
        </p:nvCxnSpPr>
        <p:spPr>
          <a:xfrm>
            <a:off x="1147105"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4F11F322-F0D6-42C7-9E27-CC481692C58A}"/>
              </a:ext>
            </a:extLst>
          </p:cNvPr>
          <p:cNvSpPr/>
          <p:nvPr/>
        </p:nvSpPr>
        <p:spPr>
          <a:xfrm>
            <a:off x="120353" y="546002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载入传感器</a:t>
            </a:r>
            <a:endParaRPr lang="en-US" sz="1050" dirty="0"/>
          </a:p>
        </p:txBody>
      </p:sp>
      <p:cxnSp>
        <p:nvCxnSpPr>
          <p:cNvPr id="141" name="Straight Arrow Connector 140">
            <a:extLst>
              <a:ext uri="{FF2B5EF4-FFF2-40B4-BE49-F238E27FC236}">
                <a16:creationId xmlns:a16="http://schemas.microsoft.com/office/drawing/2014/main" id="{E6EC4AEA-4FC1-45FC-9307-4E44EFC982F0}"/>
              </a:ext>
            </a:extLst>
          </p:cNvPr>
          <p:cNvCxnSpPr>
            <a:cxnSpLocks/>
            <a:stCxn id="133" idx="2"/>
            <a:endCxn id="139" idx="0"/>
          </p:cNvCxnSpPr>
          <p:nvPr/>
        </p:nvCxnSpPr>
        <p:spPr>
          <a:xfrm>
            <a:off x="1147105"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descr="Graphical user interface, text, application, email&#10;&#10;Description automatically generated">
            <a:extLst>
              <a:ext uri="{FF2B5EF4-FFF2-40B4-BE49-F238E27FC236}">
                <a16:creationId xmlns:a16="http://schemas.microsoft.com/office/drawing/2014/main" id="{B7CE0E8B-CEB9-4D49-BDEB-2756DD54A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754" y="3492596"/>
            <a:ext cx="4306883" cy="22012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749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630B2C0C-359C-6A4B-A1DC-A03E7CA19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566" y="1045177"/>
            <a:ext cx="2329795" cy="5580002"/>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B4CAEF9A-8676-4BB3-8290-B147455C7848}"/>
              </a:ext>
            </a:extLst>
          </p:cNvPr>
          <p:cNvSpPr/>
          <p:nvPr/>
        </p:nvSpPr>
        <p:spPr>
          <a:xfrm>
            <a:off x="9295253" y="6361003"/>
            <a:ext cx="785004" cy="2802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a:t>Azure Defender for IoT</a:t>
            </a:r>
            <a:br>
              <a:rPr lang="en-US"/>
            </a:br>
            <a:r>
              <a:rPr lang="en-US" sz="2800">
                <a:solidFill>
                  <a:schemeClr val="tx1">
                    <a:lumMod val="50000"/>
                    <a:lumOff val="50000"/>
                  </a:schemeClr>
                </a:solidFill>
              </a:rPr>
              <a:t>Setup Azure: Defender for IoT</a:t>
            </a:r>
            <a:endParaRPr lang="en-US">
              <a:solidFill>
                <a:schemeClr val="tx1">
                  <a:lumMod val="50000"/>
                  <a:lumOff val="50000"/>
                </a:schemeClr>
              </a:solidFill>
            </a:endParaRPr>
          </a:p>
        </p:txBody>
      </p:sp>
      <p:sp>
        <p:nvSpPr>
          <p:cNvPr id="44" name="Rectangle 43">
            <a:extLst>
              <a:ext uri="{FF2B5EF4-FFF2-40B4-BE49-F238E27FC236}">
                <a16:creationId xmlns:a16="http://schemas.microsoft.com/office/drawing/2014/main" id="{E5C6A5E1-93FA-4707-9D09-F1B215E308CE}"/>
              </a:ext>
            </a:extLst>
          </p:cNvPr>
          <p:cNvSpPr/>
          <p:nvPr/>
        </p:nvSpPr>
        <p:spPr>
          <a:xfrm>
            <a:off x="120353" y="150036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开启</a:t>
            </a:r>
            <a:r>
              <a:rPr lang="en-US" sz="1050" dirty="0"/>
              <a:t> Azure Defender</a:t>
            </a:r>
          </a:p>
        </p:txBody>
      </p:sp>
      <p:sp>
        <p:nvSpPr>
          <p:cNvPr id="46" name="Rectangle 45">
            <a:extLst>
              <a:ext uri="{FF2B5EF4-FFF2-40B4-BE49-F238E27FC236}">
                <a16:creationId xmlns:a16="http://schemas.microsoft.com/office/drawing/2014/main" id="{8F59819A-7125-4315-92F2-78A68ECAAC4A}"/>
              </a:ext>
            </a:extLst>
          </p:cNvPr>
          <p:cNvSpPr/>
          <p:nvPr/>
        </p:nvSpPr>
        <p:spPr>
          <a:xfrm>
            <a:off x="120353" y="2160306"/>
            <a:ext cx="2053504"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载入到</a:t>
            </a:r>
            <a:r>
              <a:rPr lang="en-US" sz="1050" dirty="0"/>
              <a:t> Defender for IoT</a:t>
            </a:r>
          </a:p>
        </p:txBody>
      </p:sp>
      <p:sp>
        <p:nvSpPr>
          <p:cNvPr id="48" name="Rectangle 47">
            <a:extLst>
              <a:ext uri="{FF2B5EF4-FFF2-40B4-BE49-F238E27FC236}">
                <a16:creationId xmlns:a16="http://schemas.microsoft.com/office/drawing/2014/main" id="{45AD96EB-89D9-469A-85EE-E89D57EEB65E}"/>
              </a:ext>
            </a:extLst>
          </p:cNvPr>
          <p:cNvSpPr/>
          <p:nvPr/>
        </p:nvSpPr>
        <p:spPr>
          <a:xfrm>
            <a:off x="120353" y="2820250"/>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下载</a:t>
            </a:r>
            <a:r>
              <a:rPr lang="en-US" sz="1050" dirty="0"/>
              <a:t> Activation File</a:t>
            </a:r>
          </a:p>
        </p:txBody>
      </p:sp>
      <p:cxnSp>
        <p:nvCxnSpPr>
          <p:cNvPr id="56" name="Straight Arrow Connector 55">
            <a:extLst>
              <a:ext uri="{FF2B5EF4-FFF2-40B4-BE49-F238E27FC236}">
                <a16:creationId xmlns:a16="http://schemas.microsoft.com/office/drawing/2014/main" id="{9F8DEBD1-9D32-4140-8182-926813F87F7A}"/>
              </a:ext>
            </a:extLst>
          </p:cNvPr>
          <p:cNvCxnSpPr>
            <a:cxnSpLocks/>
            <a:stCxn id="44" idx="2"/>
            <a:endCxn id="46" idx="0"/>
          </p:cNvCxnSpPr>
          <p:nvPr/>
        </p:nvCxnSpPr>
        <p:spPr>
          <a:xfrm>
            <a:off x="1147105"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FDA8CBA-DC25-40BF-851D-3104AA8B1957}"/>
              </a:ext>
            </a:extLst>
          </p:cNvPr>
          <p:cNvCxnSpPr>
            <a:cxnSpLocks/>
            <a:stCxn id="46" idx="2"/>
            <a:endCxn id="48" idx="0"/>
          </p:cNvCxnSpPr>
          <p:nvPr/>
        </p:nvCxnSpPr>
        <p:spPr>
          <a:xfrm>
            <a:off x="1147105"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576CF6-CA38-43E7-B398-599021030565}"/>
              </a:ext>
            </a:extLst>
          </p:cNvPr>
          <p:cNvCxnSpPr>
            <a:cxnSpLocks/>
            <a:stCxn id="48" idx="2"/>
          </p:cNvCxnSpPr>
          <p:nvPr/>
        </p:nvCxnSpPr>
        <p:spPr>
          <a:xfrm>
            <a:off x="1147105"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58C192-2F8A-4804-97F5-ABF4369B0971}"/>
              </a:ext>
            </a:extLst>
          </p:cNvPr>
          <p:cNvCxnSpPr>
            <a:cxnSpLocks/>
            <a:stCxn id="46" idx="3"/>
          </p:cNvCxnSpPr>
          <p:nvPr/>
        </p:nvCxnSpPr>
        <p:spPr>
          <a:xfrm>
            <a:off x="2173857" y="2337798"/>
            <a:ext cx="85930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F5860C45-F0EA-4A6D-AD63-4B9961537BAD}"/>
              </a:ext>
            </a:extLst>
          </p:cNvPr>
          <p:cNvSpPr/>
          <p:nvPr/>
        </p:nvSpPr>
        <p:spPr>
          <a:xfrm>
            <a:off x="4120815" y="3533774"/>
            <a:ext cx="1296574" cy="57185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1CEC64F-5EC8-4C5C-9A83-1EDDC79C55B9}"/>
              </a:ext>
            </a:extLst>
          </p:cNvPr>
          <p:cNvGrpSpPr/>
          <p:nvPr/>
        </p:nvGrpSpPr>
        <p:grpSpPr>
          <a:xfrm>
            <a:off x="5431767" y="4538803"/>
            <a:ext cx="3234687" cy="1705655"/>
            <a:chOff x="6096000" y="4366275"/>
            <a:chExt cx="3234687" cy="1705655"/>
          </a:xfrm>
        </p:grpSpPr>
        <p:pic>
          <p:nvPicPr>
            <p:cNvPr id="97" name="Picture 96">
              <a:extLst>
                <a:ext uri="{FF2B5EF4-FFF2-40B4-BE49-F238E27FC236}">
                  <a16:creationId xmlns:a16="http://schemas.microsoft.com/office/drawing/2014/main" id="{D6FF35D2-9615-455D-B639-2368B4891D77}"/>
                </a:ext>
              </a:extLst>
            </p:cNvPr>
            <p:cNvPicPr>
              <a:picLocks noChangeAspect="1"/>
            </p:cNvPicPr>
            <p:nvPr/>
          </p:nvPicPr>
          <p:blipFill>
            <a:blip r:embed="rId4"/>
            <a:stretch>
              <a:fillRect/>
            </a:stretch>
          </p:blipFill>
          <p:spPr>
            <a:xfrm>
              <a:off x="6096000" y="4366275"/>
              <a:ext cx="3234687" cy="1705655"/>
            </a:xfrm>
            <a:prstGeom prst="rect">
              <a:avLst/>
            </a:prstGeom>
            <a:ln>
              <a:noFill/>
            </a:ln>
            <a:effectLst>
              <a:outerShdw blurRad="292100" dist="139700" dir="2700000" algn="tl" rotWithShape="0">
                <a:srgbClr val="333333">
                  <a:alpha val="65000"/>
                </a:srgbClr>
              </a:outerShdw>
            </a:effectLst>
          </p:spPr>
        </p:pic>
        <p:sp>
          <p:nvSpPr>
            <p:cNvPr id="99" name="Rectangle 98">
              <a:extLst>
                <a:ext uri="{FF2B5EF4-FFF2-40B4-BE49-F238E27FC236}">
                  <a16:creationId xmlns:a16="http://schemas.microsoft.com/office/drawing/2014/main" id="{A4DA98B0-855C-4E66-9E29-458406ECDBBA}"/>
                </a:ext>
              </a:extLst>
            </p:cNvPr>
            <p:cNvSpPr/>
            <p:nvPr/>
          </p:nvSpPr>
          <p:spPr>
            <a:xfrm>
              <a:off x="7184273" y="5497333"/>
              <a:ext cx="1022467" cy="21940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4" name="Straight Connector 93">
            <a:extLst>
              <a:ext uri="{FF2B5EF4-FFF2-40B4-BE49-F238E27FC236}">
                <a16:creationId xmlns:a16="http://schemas.microsoft.com/office/drawing/2014/main" id="{072EBD43-E250-4DCE-A865-38F78E43B96B}"/>
              </a:ext>
            </a:extLst>
          </p:cNvPr>
          <p:cNvCxnSpPr>
            <a:cxnSpLocks/>
            <a:stCxn id="92" idx="2"/>
            <a:endCxn id="99" idx="1"/>
          </p:cNvCxnSpPr>
          <p:nvPr/>
        </p:nvCxnSpPr>
        <p:spPr>
          <a:xfrm rot="16200000" flipH="1">
            <a:off x="4807605" y="4067130"/>
            <a:ext cx="1673933" cy="1750938"/>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Connector 93">
            <a:extLst>
              <a:ext uri="{FF2B5EF4-FFF2-40B4-BE49-F238E27FC236}">
                <a16:creationId xmlns:a16="http://schemas.microsoft.com/office/drawing/2014/main" id="{A2D4B3AF-7C07-46F5-96B1-3E4417CB2828}"/>
              </a:ext>
            </a:extLst>
          </p:cNvPr>
          <p:cNvCxnSpPr>
            <a:cxnSpLocks/>
            <a:stCxn id="99" idx="2"/>
            <a:endCxn id="7" idx="1"/>
          </p:cNvCxnSpPr>
          <p:nvPr/>
        </p:nvCxnSpPr>
        <p:spPr>
          <a:xfrm rot="16200000" flipH="1">
            <a:off x="7857342" y="5063201"/>
            <a:ext cx="611843" cy="2263979"/>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DF61927-3B8A-4BD0-A17C-5B568A8B1B59}"/>
              </a:ext>
            </a:extLst>
          </p:cNvPr>
          <p:cNvSpPr/>
          <p:nvPr/>
        </p:nvSpPr>
        <p:spPr>
          <a:xfrm>
            <a:off x="120353" y="3480194"/>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下载</a:t>
            </a:r>
            <a:r>
              <a:rPr lang="en-US" sz="1050" dirty="0"/>
              <a:t> Sensor image</a:t>
            </a:r>
          </a:p>
        </p:txBody>
      </p:sp>
      <p:sp>
        <p:nvSpPr>
          <p:cNvPr id="27" name="Rectangle 26">
            <a:extLst>
              <a:ext uri="{FF2B5EF4-FFF2-40B4-BE49-F238E27FC236}">
                <a16:creationId xmlns:a16="http://schemas.microsoft.com/office/drawing/2014/main" id="{E63A721E-DE51-4BD2-97A2-CE21F427A2FE}"/>
              </a:ext>
            </a:extLst>
          </p:cNvPr>
          <p:cNvSpPr/>
          <p:nvPr/>
        </p:nvSpPr>
        <p:spPr>
          <a:xfrm>
            <a:off x="120353" y="4140138"/>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下载</a:t>
            </a:r>
            <a:r>
              <a:rPr lang="en-US" sz="1050" dirty="0"/>
              <a:t> Manager image</a:t>
            </a:r>
          </a:p>
        </p:txBody>
      </p:sp>
      <p:sp>
        <p:nvSpPr>
          <p:cNvPr id="28" name="Rectangle 27">
            <a:extLst>
              <a:ext uri="{FF2B5EF4-FFF2-40B4-BE49-F238E27FC236}">
                <a16:creationId xmlns:a16="http://schemas.microsoft.com/office/drawing/2014/main" id="{56584C19-DB29-4804-88FF-4D55A9EE5CFF}"/>
              </a:ext>
            </a:extLst>
          </p:cNvPr>
          <p:cNvSpPr/>
          <p:nvPr/>
        </p:nvSpPr>
        <p:spPr>
          <a:xfrm>
            <a:off x="120353" y="480008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下载</a:t>
            </a:r>
            <a:r>
              <a:rPr lang="en-US" sz="1050" dirty="0"/>
              <a:t> Updates file</a:t>
            </a:r>
          </a:p>
        </p:txBody>
      </p:sp>
      <p:cxnSp>
        <p:nvCxnSpPr>
          <p:cNvPr id="29" name="Straight Arrow Connector 28">
            <a:extLst>
              <a:ext uri="{FF2B5EF4-FFF2-40B4-BE49-F238E27FC236}">
                <a16:creationId xmlns:a16="http://schemas.microsoft.com/office/drawing/2014/main" id="{5751415C-6FDD-4490-8C74-FBE6A245374C}"/>
              </a:ext>
            </a:extLst>
          </p:cNvPr>
          <p:cNvCxnSpPr>
            <a:cxnSpLocks/>
            <a:stCxn id="26" idx="2"/>
            <a:endCxn id="27" idx="0"/>
          </p:cNvCxnSpPr>
          <p:nvPr/>
        </p:nvCxnSpPr>
        <p:spPr>
          <a:xfrm>
            <a:off x="1147105"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F782CE-E8A2-474F-9B67-FF15C786E601}"/>
              </a:ext>
            </a:extLst>
          </p:cNvPr>
          <p:cNvCxnSpPr>
            <a:cxnSpLocks/>
            <a:stCxn id="27" idx="2"/>
            <a:endCxn id="28" idx="0"/>
          </p:cNvCxnSpPr>
          <p:nvPr/>
        </p:nvCxnSpPr>
        <p:spPr>
          <a:xfrm>
            <a:off x="1147105"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16D5297-A947-4E69-891D-DACBE7FA5AFA}"/>
              </a:ext>
            </a:extLst>
          </p:cNvPr>
          <p:cNvSpPr/>
          <p:nvPr/>
        </p:nvSpPr>
        <p:spPr>
          <a:xfrm>
            <a:off x="120353" y="546002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载入传感器</a:t>
            </a:r>
            <a:endParaRPr lang="en-US" sz="1050" dirty="0"/>
          </a:p>
        </p:txBody>
      </p:sp>
      <p:cxnSp>
        <p:nvCxnSpPr>
          <p:cNvPr id="33" name="Straight Arrow Connector 32">
            <a:extLst>
              <a:ext uri="{FF2B5EF4-FFF2-40B4-BE49-F238E27FC236}">
                <a16:creationId xmlns:a16="http://schemas.microsoft.com/office/drawing/2014/main" id="{63431814-C8EE-4F61-A31E-81A5130B128B}"/>
              </a:ext>
            </a:extLst>
          </p:cNvPr>
          <p:cNvCxnSpPr>
            <a:cxnSpLocks/>
            <a:stCxn id="28" idx="2"/>
            <a:endCxn id="31" idx="0"/>
          </p:cNvCxnSpPr>
          <p:nvPr/>
        </p:nvCxnSpPr>
        <p:spPr>
          <a:xfrm>
            <a:off x="1147105"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website&#10;&#10;Description automatically generated">
            <a:extLst>
              <a:ext uri="{FF2B5EF4-FFF2-40B4-BE49-F238E27FC236}">
                <a16:creationId xmlns:a16="http://schemas.microsoft.com/office/drawing/2014/main" id="{A0BEAA30-D911-CE44-AEA4-FC98D17A90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3508" y="1277998"/>
            <a:ext cx="5887445" cy="2857354"/>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691196A7-58C4-214D-B37C-0E7F78DEB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0495" y="2759399"/>
            <a:ext cx="785004" cy="121702"/>
          </a:xfrm>
          <a:prstGeom prst="rect">
            <a:avLst/>
          </a:prstGeom>
        </p:spPr>
      </p:pic>
    </p:spTree>
    <p:extLst>
      <p:ext uri="{BB962C8B-B14F-4D97-AF65-F5344CB8AC3E}">
        <p14:creationId xmlns:p14="http://schemas.microsoft.com/office/powerpoint/2010/main" val="154161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a:t>Azure Defender for IoT</a:t>
            </a:r>
            <a:br>
              <a:rPr lang="en-US"/>
            </a:br>
            <a:r>
              <a:rPr lang="en-US" sz="2800">
                <a:solidFill>
                  <a:schemeClr val="tx1">
                    <a:lumMod val="50000"/>
                    <a:lumOff val="50000"/>
                  </a:schemeClr>
                </a:solidFill>
              </a:rPr>
              <a:t>Setup Azure: Defender for IoT</a:t>
            </a:r>
            <a:endParaRPr lang="en-US">
              <a:solidFill>
                <a:schemeClr val="tx1">
                  <a:lumMod val="50000"/>
                  <a:lumOff val="50000"/>
                </a:schemeClr>
              </a:solidFill>
            </a:endParaRPr>
          </a:p>
        </p:txBody>
      </p:sp>
      <p:sp>
        <p:nvSpPr>
          <p:cNvPr id="44" name="Rectangle 43">
            <a:extLst>
              <a:ext uri="{FF2B5EF4-FFF2-40B4-BE49-F238E27FC236}">
                <a16:creationId xmlns:a16="http://schemas.microsoft.com/office/drawing/2014/main" id="{E5C6A5E1-93FA-4707-9D09-F1B215E308CE}"/>
              </a:ext>
            </a:extLst>
          </p:cNvPr>
          <p:cNvSpPr/>
          <p:nvPr/>
        </p:nvSpPr>
        <p:spPr>
          <a:xfrm>
            <a:off x="120353" y="150036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开启</a:t>
            </a:r>
            <a:r>
              <a:rPr lang="en-US" sz="1050" dirty="0"/>
              <a:t> Azure Defender</a:t>
            </a:r>
          </a:p>
        </p:txBody>
      </p:sp>
      <p:sp>
        <p:nvSpPr>
          <p:cNvPr id="46" name="Rectangle 45">
            <a:extLst>
              <a:ext uri="{FF2B5EF4-FFF2-40B4-BE49-F238E27FC236}">
                <a16:creationId xmlns:a16="http://schemas.microsoft.com/office/drawing/2014/main" id="{8F59819A-7125-4315-92F2-78A68ECAAC4A}"/>
              </a:ext>
            </a:extLst>
          </p:cNvPr>
          <p:cNvSpPr/>
          <p:nvPr/>
        </p:nvSpPr>
        <p:spPr>
          <a:xfrm>
            <a:off x="120353" y="216030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载入到</a:t>
            </a:r>
            <a:r>
              <a:rPr lang="en-US" sz="1050" dirty="0"/>
              <a:t> Defender for IoT</a:t>
            </a:r>
          </a:p>
        </p:txBody>
      </p:sp>
      <p:sp>
        <p:nvSpPr>
          <p:cNvPr id="48" name="Rectangle 47">
            <a:extLst>
              <a:ext uri="{FF2B5EF4-FFF2-40B4-BE49-F238E27FC236}">
                <a16:creationId xmlns:a16="http://schemas.microsoft.com/office/drawing/2014/main" id="{45AD96EB-89D9-469A-85EE-E89D57EEB65E}"/>
              </a:ext>
            </a:extLst>
          </p:cNvPr>
          <p:cNvSpPr/>
          <p:nvPr/>
        </p:nvSpPr>
        <p:spPr>
          <a:xfrm>
            <a:off x="120353" y="2820250"/>
            <a:ext cx="2053504"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下载</a:t>
            </a:r>
            <a:r>
              <a:rPr lang="en-US" sz="1050" dirty="0"/>
              <a:t> Activation File</a:t>
            </a:r>
          </a:p>
        </p:txBody>
      </p:sp>
      <p:cxnSp>
        <p:nvCxnSpPr>
          <p:cNvPr id="56" name="Straight Arrow Connector 55">
            <a:extLst>
              <a:ext uri="{FF2B5EF4-FFF2-40B4-BE49-F238E27FC236}">
                <a16:creationId xmlns:a16="http://schemas.microsoft.com/office/drawing/2014/main" id="{9F8DEBD1-9D32-4140-8182-926813F87F7A}"/>
              </a:ext>
            </a:extLst>
          </p:cNvPr>
          <p:cNvCxnSpPr>
            <a:cxnSpLocks/>
            <a:stCxn id="44" idx="2"/>
            <a:endCxn id="46" idx="0"/>
          </p:cNvCxnSpPr>
          <p:nvPr/>
        </p:nvCxnSpPr>
        <p:spPr>
          <a:xfrm>
            <a:off x="1147105"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FDA8CBA-DC25-40BF-851D-3104AA8B1957}"/>
              </a:ext>
            </a:extLst>
          </p:cNvPr>
          <p:cNvCxnSpPr>
            <a:cxnSpLocks/>
            <a:stCxn id="46" idx="2"/>
            <a:endCxn id="48" idx="0"/>
          </p:cNvCxnSpPr>
          <p:nvPr/>
        </p:nvCxnSpPr>
        <p:spPr>
          <a:xfrm>
            <a:off x="1147105"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576CF6-CA38-43E7-B398-599021030565}"/>
              </a:ext>
            </a:extLst>
          </p:cNvPr>
          <p:cNvCxnSpPr>
            <a:cxnSpLocks/>
            <a:stCxn id="48" idx="2"/>
          </p:cNvCxnSpPr>
          <p:nvPr/>
        </p:nvCxnSpPr>
        <p:spPr>
          <a:xfrm>
            <a:off x="1147105"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58C192-2F8A-4804-97F5-ABF4369B0971}"/>
              </a:ext>
            </a:extLst>
          </p:cNvPr>
          <p:cNvCxnSpPr>
            <a:cxnSpLocks/>
          </p:cNvCxnSpPr>
          <p:nvPr/>
        </p:nvCxnSpPr>
        <p:spPr>
          <a:xfrm>
            <a:off x="2173857" y="3010656"/>
            <a:ext cx="85930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B268ED6-256B-4940-BFDE-B6A0C01B2BF8}"/>
              </a:ext>
            </a:extLst>
          </p:cNvPr>
          <p:cNvPicPr>
            <a:picLocks noChangeAspect="1"/>
          </p:cNvPicPr>
          <p:nvPr/>
        </p:nvPicPr>
        <p:blipFill>
          <a:blip r:embed="rId3"/>
          <a:stretch>
            <a:fillRect/>
          </a:stretch>
        </p:blipFill>
        <p:spPr>
          <a:xfrm>
            <a:off x="3108469" y="1577996"/>
            <a:ext cx="6169020" cy="3170922"/>
          </a:xfrm>
          <a:prstGeom prst="rect">
            <a:avLst/>
          </a:prstGeom>
          <a:ln>
            <a:noFill/>
          </a:ln>
          <a:effectLst>
            <a:outerShdw blurRad="292100" dist="139700" dir="2700000" algn="tl" rotWithShape="0">
              <a:srgbClr val="333333">
                <a:alpha val="65000"/>
              </a:srgbClr>
            </a:outerShdw>
          </a:effectLst>
        </p:spPr>
      </p:pic>
      <p:sp>
        <p:nvSpPr>
          <p:cNvPr id="92" name="Rectangle 91">
            <a:extLst>
              <a:ext uri="{FF2B5EF4-FFF2-40B4-BE49-F238E27FC236}">
                <a16:creationId xmlns:a16="http://schemas.microsoft.com/office/drawing/2014/main" id="{F5860C45-F0EA-4A6D-AD63-4B9961537BAD}"/>
              </a:ext>
            </a:extLst>
          </p:cNvPr>
          <p:cNvSpPr/>
          <p:nvPr/>
        </p:nvSpPr>
        <p:spPr>
          <a:xfrm>
            <a:off x="4537114" y="2183711"/>
            <a:ext cx="2786712" cy="21940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A127C6C-9F5F-477C-8E28-7547F344A0F3}"/>
              </a:ext>
            </a:extLst>
          </p:cNvPr>
          <p:cNvGrpSpPr/>
          <p:nvPr/>
        </p:nvGrpSpPr>
        <p:grpSpPr>
          <a:xfrm>
            <a:off x="4744730" y="5187411"/>
            <a:ext cx="3620005" cy="1066949"/>
            <a:chOff x="3744069" y="4385157"/>
            <a:chExt cx="3620005" cy="1066949"/>
          </a:xfrm>
        </p:grpSpPr>
        <p:pic>
          <p:nvPicPr>
            <p:cNvPr id="12" name="Picture 11">
              <a:extLst>
                <a:ext uri="{FF2B5EF4-FFF2-40B4-BE49-F238E27FC236}">
                  <a16:creationId xmlns:a16="http://schemas.microsoft.com/office/drawing/2014/main" id="{9BF63C91-A26C-4681-9D03-4C1E6B1026D4}"/>
                </a:ext>
              </a:extLst>
            </p:cNvPr>
            <p:cNvPicPr>
              <a:picLocks noChangeAspect="1"/>
            </p:cNvPicPr>
            <p:nvPr/>
          </p:nvPicPr>
          <p:blipFill>
            <a:blip r:embed="rId4"/>
            <a:stretch>
              <a:fillRect/>
            </a:stretch>
          </p:blipFill>
          <p:spPr>
            <a:xfrm>
              <a:off x="3744069" y="4385157"/>
              <a:ext cx="3620005" cy="1066949"/>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DEF218A4-4DFA-4251-B05E-82E779FEDAA6}"/>
                </a:ext>
              </a:extLst>
            </p:cNvPr>
            <p:cNvSpPr/>
            <p:nvPr/>
          </p:nvSpPr>
          <p:spPr>
            <a:xfrm>
              <a:off x="5537982" y="4904982"/>
              <a:ext cx="1699766" cy="21940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4" name="Straight Connector 93">
            <a:extLst>
              <a:ext uri="{FF2B5EF4-FFF2-40B4-BE49-F238E27FC236}">
                <a16:creationId xmlns:a16="http://schemas.microsoft.com/office/drawing/2014/main" id="{072EBD43-E250-4DCE-A865-38F78E43B96B}"/>
              </a:ext>
            </a:extLst>
          </p:cNvPr>
          <p:cNvCxnSpPr>
            <a:cxnSpLocks/>
            <a:stCxn id="92" idx="2"/>
            <a:endCxn id="13" idx="1"/>
          </p:cNvCxnSpPr>
          <p:nvPr/>
        </p:nvCxnSpPr>
        <p:spPr>
          <a:xfrm rot="16200000" flipH="1">
            <a:off x="4527646" y="3805943"/>
            <a:ext cx="3413821" cy="608173"/>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4CB214D-0FE8-4B38-A33D-47E76A7974E0}"/>
              </a:ext>
            </a:extLst>
          </p:cNvPr>
          <p:cNvSpPr/>
          <p:nvPr/>
        </p:nvSpPr>
        <p:spPr>
          <a:xfrm>
            <a:off x="9317719" y="5105751"/>
            <a:ext cx="2053504" cy="142452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将文件传输到本地的</a:t>
            </a:r>
            <a:r>
              <a:rPr lang="en-CA" sz="1050" dirty="0" err="1"/>
              <a:t>管理控制台</a:t>
            </a:r>
            <a:r>
              <a:rPr lang="zh-CN" altLang="en-US" sz="1050" dirty="0"/>
              <a:t>进行激活。</a:t>
            </a:r>
            <a:endParaRPr lang="en-US" sz="1050" dirty="0"/>
          </a:p>
          <a:p>
            <a:endParaRPr lang="en-US" sz="1050" dirty="0"/>
          </a:p>
          <a:p>
            <a:r>
              <a:rPr lang="zh-CN" altLang="en-US" sz="1050" dirty="0"/>
              <a:t>每当在</a:t>
            </a:r>
            <a:r>
              <a:rPr lang="en-CA" altLang="zh-CN" sz="1050" dirty="0"/>
              <a:t>Azure Defender</a:t>
            </a:r>
            <a:r>
              <a:rPr lang="zh-CN" altLang="en-US" sz="1050" dirty="0"/>
              <a:t>中监测</a:t>
            </a:r>
            <a:r>
              <a:rPr lang="en-US" altLang="zh-CN" sz="1050" dirty="0"/>
              <a:t>IoT</a:t>
            </a:r>
            <a:r>
              <a:rPr lang="zh-CN" altLang="en-US" sz="1050" dirty="0"/>
              <a:t>订阅的设备数量发生变化时，需要更新此文件。</a:t>
            </a:r>
            <a:endParaRPr lang="en-US" sz="1050" dirty="0"/>
          </a:p>
        </p:txBody>
      </p:sp>
      <p:cxnSp>
        <p:nvCxnSpPr>
          <p:cNvPr id="17" name="Straight Connector 93">
            <a:extLst>
              <a:ext uri="{FF2B5EF4-FFF2-40B4-BE49-F238E27FC236}">
                <a16:creationId xmlns:a16="http://schemas.microsoft.com/office/drawing/2014/main" id="{9313A517-4172-4457-BC7E-55918F3B9919}"/>
              </a:ext>
            </a:extLst>
          </p:cNvPr>
          <p:cNvCxnSpPr>
            <a:cxnSpLocks/>
            <a:stCxn id="13" idx="3"/>
            <a:endCxn id="16" idx="1"/>
          </p:cNvCxnSpPr>
          <p:nvPr/>
        </p:nvCxnSpPr>
        <p:spPr>
          <a:xfrm>
            <a:off x="8238409" y="5816941"/>
            <a:ext cx="1079310" cy="1074"/>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532C8A8-7E47-4BD8-8C41-D6614B037E8F}"/>
              </a:ext>
            </a:extLst>
          </p:cNvPr>
          <p:cNvSpPr/>
          <p:nvPr/>
        </p:nvSpPr>
        <p:spPr>
          <a:xfrm>
            <a:off x="120353" y="3480194"/>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下载</a:t>
            </a:r>
            <a:r>
              <a:rPr lang="en-US" sz="1050" dirty="0"/>
              <a:t> Sensor image</a:t>
            </a:r>
          </a:p>
        </p:txBody>
      </p:sp>
      <p:sp>
        <p:nvSpPr>
          <p:cNvPr id="28" name="Rectangle 27">
            <a:extLst>
              <a:ext uri="{FF2B5EF4-FFF2-40B4-BE49-F238E27FC236}">
                <a16:creationId xmlns:a16="http://schemas.microsoft.com/office/drawing/2014/main" id="{994C278F-B900-404C-9C36-BF3B68FD71E0}"/>
              </a:ext>
            </a:extLst>
          </p:cNvPr>
          <p:cNvSpPr/>
          <p:nvPr/>
        </p:nvSpPr>
        <p:spPr>
          <a:xfrm>
            <a:off x="120353" y="4140138"/>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下载</a:t>
            </a:r>
            <a:r>
              <a:rPr lang="en-US" sz="1050" dirty="0"/>
              <a:t> Manager image</a:t>
            </a:r>
          </a:p>
        </p:txBody>
      </p:sp>
      <p:sp>
        <p:nvSpPr>
          <p:cNvPr id="29" name="Rectangle 28">
            <a:extLst>
              <a:ext uri="{FF2B5EF4-FFF2-40B4-BE49-F238E27FC236}">
                <a16:creationId xmlns:a16="http://schemas.microsoft.com/office/drawing/2014/main" id="{C2AF831A-06CB-4D34-94EC-61CC418931EA}"/>
              </a:ext>
            </a:extLst>
          </p:cNvPr>
          <p:cNvSpPr/>
          <p:nvPr/>
        </p:nvSpPr>
        <p:spPr>
          <a:xfrm>
            <a:off x="120353" y="480008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zh-CN" altLang="en-US" sz="1050" dirty="0"/>
              <a:t> 下载</a:t>
            </a:r>
            <a:r>
              <a:rPr lang="en-US" sz="1050" dirty="0"/>
              <a:t> Updates file</a:t>
            </a:r>
          </a:p>
        </p:txBody>
      </p:sp>
      <p:cxnSp>
        <p:nvCxnSpPr>
          <p:cNvPr id="30" name="Straight Arrow Connector 29">
            <a:extLst>
              <a:ext uri="{FF2B5EF4-FFF2-40B4-BE49-F238E27FC236}">
                <a16:creationId xmlns:a16="http://schemas.microsoft.com/office/drawing/2014/main" id="{92E40E6D-EB1D-44D9-9BA0-685569414BE2}"/>
              </a:ext>
            </a:extLst>
          </p:cNvPr>
          <p:cNvCxnSpPr>
            <a:cxnSpLocks/>
            <a:stCxn id="27" idx="2"/>
            <a:endCxn id="28" idx="0"/>
          </p:cNvCxnSpPr>
          <p:nvPr/>
        </p:nvCxnSpPr>
        <p:spPr>
          <a:xfrm>
            <a:off x="1147105"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21914B0-0A7B-44AE-857B-367CFD6AA6DF}"/>
              </a:ext>
            </a:extLst>
          </p:cNvPr>
          <p:cNvCxnSpPr>
            <a:cxnSpLocks/>
            <a:stCxn id="28" idx="2"/>
            <a:endCxn id="29" idx="0"/>
          </p:cNvCxnSpPr>
          <p:nvPr/>
        </p:nvCxnSpPr>
        <p:spPr>
          <a:xfrm>
            <a:off x="1147105"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8C398D7-F649-4E6D-8898-A3EF2929A9AF}"/>
              </a:ext>
            </a:extLst>
          </p:cNvPr>
          <p:cNvSpPr/>
          <p:nvPr/>
        </p:nvSpPr>
        <p:spPr>
          <a:xfrm>
            <a:off x="120353" y="546002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载入传感器</a:t>
            </a:r>
            <a:endParaRPr lang="en-US" sz="1050" dirty="0"/>
          </a:p>
        </p:txBody>
      </p:sp>
      <p:cxnSp>
        <p:nvCxnSpPr>
          <p:cNvPr id="33" name="Straight Arrow Connector 32">
            <a:extLst>
              <a:ext uri="{FF2B5EF4-FFF2-40B4-BE49-F238E27FC236}">
                <a16:creationId xmlns:a16="http://schemas.microsoft.com/office/drawing/2014/main" id="{135F8C53-9660-4CE2-8B0B-6F998590FA17}"/>
              </a:ext>
            </a:extLst>
          </p:cNvPr>
          <p:cNvCxnSpPr>
            <a:cxnSpLocks/>
            <a:stCxn id="29" idx="2"/>
            <a:endCxn id="32" idx="0"/>
          </p:cNvCxnSpPr>
          <p:nvPr/>
        </p:nvCxnSpPr>
        <p:spPr>
          <a:xfrm>
            <a:off x="1147105"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4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4C21C-AB22-49DF-88CF-BFBC08B499AB}"/>
              </a:ext>
            </a:extLst>
          </p:cNvPr>
          <p:cNvSpPr>
            <a:spLocks noGrp="1"/>
          </p:cNvSpPr>
          <p:nvPr>
            <p:ph type="title"/>
          </p:nvPr>
        </p:nvSpPr>
        <p:spPr/>
        <p:txBody>
          <a:bodyPr/>
          <a:lstStyle/>
          <a:p>
            <a:r>
              <a:rPr lang="zh-CN" altLang="en-US" dirty="0"/>
              <a:t>版本说明</a:t>
            </a:r>
            <a:endParaRPr lang="en-US" dirty="0"/>
          </a:p>
        </p:txBody>
      </p:sp>
      <p:sp>
        <p:nvSpPr>
          <p:cNvPr id="3" name="内容占位符 2">
            <a:extLst>
              <a:ext uri="{FF2B5EF4-FFF2-40B4-BE49-F238E27FC236}">
                <a16:creationId xmlns:a16="http://schemas.microsoft.com/office/drawing/2014/main" id="{C57989B5-6C01-4389-8817-CC7BB24B0E34}"/>
              </a:ext>
            </a:extLst>
          </p:cNvPr>
          <p:cNvSpPr>
            <a:spLocks noGrp="1"/>
          </p:cNvSpPr>
          <p:nvPr>
            <p:ph idx="1"/>
          </p:nvPr>
        </p:nvSpPr>
        <p:spPr/>
        <p:txBody>
          <a:bodyPr/>
          <a:lstStyle/>
          <a:p>
            <a:r>
              <a:rPr lang="en-US" dirty="0"/>
              <a:t>0.5-</a:t>
            </a:r>
            <a:r>
              <a:rPr lang="en-US" altLang="zh-CN" dirty="0"/>
              <a:t>Cosolidated</a:t>
            </a:r>
            <a:r>
              <a:rPr lang="en-US" dirty="0"/>
              <a:t> from Corp</a:t>
            </a:r>
          </a:p>
          <a:p>
            <a:r>
              <a:rPr lang="en-US" dirty="0"/>
              <a:t>0.8-Deployment process verification on WW Azure</a:t>
            </a:r>
          </a:p>
          <a:p>
            <a:r>
              <a:rPr lang="en-US" dirty="0"/>
              <a:t>1.0(expected to be release in Aug)-Deployment process verification on 21v Azure</a:t>
            </a:r>
          </a:p>
          <a:p>
            <a:endParaRPr lang="en-US" dirty="0"/>
          </a:p>
        </p:txBody>
      </p:sp>
    </p:spTree>
    <p:extLst>
      <p:ext uri="{BB962C8B-B14F-4D97-AF65-F5344CB8AC3E}">
        <p14:creationId xmlns:p14="http://schemas.microsoft.com/office/powerpoint/2010/main" val="125929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a:t>Azure Defender for IoT</a:t>
            </a:r>
            <a:br>
              <a:rPr lang="en-US"/>
            </a:br>
            <a:r>
              <a:rPr lang="en-US" sz="2800">
                <a:solidFill>
                  <a:schemeClr val="tx1">
                    <a:lumMod val="50000"/>
                    <a:lumOff val="50000"/>
                  </a:schemeClr>
                </a:solidFill>
              </a:rPr>
              <a:t>Setup Azure: Defender for IoT</a:t>
            </a:r>
            <a:endParaRPr lang="en-US">
              <a:solidFill>
                <a:schemeClr val="tx1">
                  <a:lumMod val="50000"/>
                  <a:lumOff val="50000"/>
                </a:schemeClr>
              </a:solidFill>
            </a:endParaRPr>
          </a:p>
        </p:txBody>
      </p:sp>
      <p:sp>
        <p:nvSpPr>
          <p:cNvPr id="44" name="Rectangle 43">
            <a:extLst>
              <a:ext uri="{FF2B5EF4-FFF2-40B4-BE49-F238E27FC236}">
                <a16:creationId xmlns:a16="http://schemas.microsoft.com/office/drawing/2014/main" id="{E5C6A5E1-93FA-4707-9D09-F1B215E308CE}"/>
              </a:ext>
            </a:extLst>
          </p:cNvPr>
          <p:cNvSpPr/>
          <p:nvPr/>
        </p:nvSpPr>
        <p:spPr>
          <a:xfrm>
            <a:off x="120353" y="150036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开启</a:t>
            </a:r>
            <a:r>
              <a:rPr lang="en-US" sz="1050" dirty="0"/>
              <a:t> Azure Defender</a:t>
            </a:r>
          </a:p>
        </p:txBody>
      </p:sp>
      <p:sp>
        <p:nvSpPr>
          <p:cNvPr id="46" name="Rectangle 45">
            <a:extLst>
              <a:ext uri="{FF2B5EF4-FFF2-40B4-BE49-F238E27FC236}">
                <a16:creationId xmlns:a16="http://schemas.microsoft.com/office/drawing/2014/main" id="{8F59819A-7125-4315-92F2-78A68ECAAC4A}"/>
              </a:ext>
            </a:extLst>
          </p:cNvPr>
          <p:cNvSpPr/>
          <p:nvPr/>
        </p:nvSpPr>
        <p:spPr>
          <a:xfrm>
            <a:off x="120353" y="216030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载入到</a:t>
            </a:r>
            <a:r>
              <a:rPr lang="en-US" sz="1050" dirty="0"/>
              <a:t> Defender for IoT</a:t>
            </a:r>
          </a:p>
        </p:txBody>
      </p:sp>
      <p:sp>
        <p:nvSpPr>
          <p:cNvPr id="48" name="Rectangle 47">
            <a:extLst>
              <a:ext uri="{FF2B5EF4-FFF2-40B4-BE49-F238E27FC236}">
                <a16:creationId xmlns:a16="http://schemas.microsoft.com/office/drawing/2014/main" id="{45AD96EB-89D9-469A-85EE-E89D57EEB65E}"/>
              </a:ext>
            </a:extLst>
          </p:cNvPr>
          <p:cNvSpPr/>
          <p:nvPr/>
        </p:nvSpPr>
        <p:spPr>
          <a:xfrm>
            <a:off x="120353" y="2820250"/>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下载</a:t>
            </a:r>
            <a:r>
              <a:rPr lang="en-US" sz="1050" dirty="0"/>
              <a:t> Activation File</a:t>
            </a:r>
          </a:p>
        </p:txBody>
      </p:sp>
      <p:sp>
        <p:nvSpPr>
          <p:cNvPr id="50" name="Rectangle 49">
            <a:extLst>
              <a:ext uri="{FF2B5EF4-FFF2-40B4-BE49-F238E27FC236}">
                <a16:creationId xmlns:a16="http://schemas.microsoft.com/office/drawing/2014/main" id="{3F47C84C-65EA-40A3-A8D3-172F02D65684}"/>
              </a:ext>
            </a:extLst>
          </p:cNvPr>
          <p:cNvSpPr/>
          <p:nvPr/>
        </p:nvSpPr>
        <p:spPr>
          <a:xfrm>
            <a:off x="120353" y="3480194"/>
            <a:ext cx="2053504"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下载</a:t>
            </a:r>
            <a:r>
              <a:rPr lang="en-US" sz="1050" dirty="0"/>
              <a:t> Sensor image</a:t>
            </a:r>
          </a:p>
        </p:txBody>
      </p:sp>
      <p:sp>
        <p:nvSpPr>
          <p:cNvPr id="52" name="Rectangle 51">
            <a:extLst>
              <a:ext uri="{FF2B5EF4-FFF2-40B4-BE49-F238E27FC236}">
                <a16:creationId xmlns:a16="http://schemas.microsoft.com/office/drawing/2014/main" id="{2DA8471B-7C49-40BF-94C2-CA9507FBE2AC}"/>
              </a:ext>
            </a:extLst>
          </p:cNvPr>
          <p:cNvSpPr/>
          <p:nvPr/>
        </p:nvSpPr>
        <p:spPr>
          <a:xfrm>
            <a:off x="120353" y="4140138"/>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下载</a:t>
            </a:r>
            <a:r>
              <a:rPr lang="en-US" sz="1050" dirty="0"/>
              <a:t> Manager image</a:t>
            </a:r>
          </a:p>
        </p:txBody>
      </p:sp>
      <p:sp>
        <p:nvSpPr>
          <p:cNvPr id="54" name="Rectangle 53">
            <a:extLst>
              <a:ext uri="{FF2B5EF4-FFF2-40B4-BE49-F238E27FC236}">
                <a16:creationId xmlns:a16="http://schemas.microsoft.com/office/drawing/2014/main" id="{F42A3355-B80E-4D9B-B13D-B01A9F655821}"/>
              </a:ext>
            </a:extLst>
          </p:cNvPr>
          <p:cNvSpPr/>
          <p:nvPr/>
        </p:nvSpPr>
        <p:spPr>
          <a:xfrm>
            <a:off x="120353" y="480008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下载</a:t>
            </a:r>
            <a:r>
              <a:rPr lang="en-US" sz="1050" dirty="0"/>
              <a:t> Updates file</a:t>
            </a:r>
          </a:p>
        </p:txBody>
      </p:sp>
      <p:cxnSp>
        <p:nvCxnSpPr>
          <p:cNvPr id="56" name="Straight Arrow Connector 55">
            <a:extLst>
              <a:ext uri="{FF2B5EF4-FFF2-40B4-BE49-F238E27FC236}">
                <a16:creationId xmlns:a16="http://schemas.microsoft.com/office/drawing/2014/main" id="{9F8DEBD1-9D32-4140-8182-926813F87F7A}"/>
              </a:ext>
            </a:extLst>
          </p:cNvPr>
          <p:cNvCxnSpPr>
            <a:cxnSpLocks/>
            <a:stCxn id="44" idx="2"/>
            <a:endCxn id="46" idx="0"/>
          </p:cNvCxnSpPr>
          <p:nvPr/>
        </p:nvCxnSpPr>
        <p:spPr>
          <a:xfrm>
            <a:off x="1147105"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FDA8CBA-DC25-40BF-851D-3104AA8B1957}"/>
              </a:ext>
            </a:extLst>
          </p:cNvPr>
          <p:cNvCxnSpPr>
            <a:cxnSpLocks/>
            <a:stCxn id="46" idx="2"/>
            <a:endCxn id="48" idx="0"/>
          </p:cNvCxnSpPr>
          <p:nvPr/>
        </p:nvCxnSpPr>
        <p:spPr>
          <a:xfrm>
            <a:off x="1147105"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576CF6-CA38-43E7-B398-599021030565}"/>
              </a:ext>
            </a:extLst>
          </p:cNvPr>
          <p:cNvCxnSpPr>
            <a:cxnSpLocks/>
            <a:stCxn id="48" idx="2"/>
            <a:endCxn id="50" idx="0"/>
          </p:cNvCxnSpPr>
          <p:nvPr/>
        </p:nvCxnSpPr>
        <p:spPr>
          <a:xfrm>
            <a:off x="1147105"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530BA25-9A30-4DCA-821E-1DD8FBA4C1DA}"/>
              </a:ext>
            </a:extLst>
          </p:cNvPr>
          <p:cNvCxnSpPr>
            <a:cxnSpLocks/>
            <a:stCxn id="50" idx="2"/>
            <a:endCxn id="52" idx="0"/>
          </p:cNvCxnSpPr>
          <p:nvPr/>
        </p:nvCxnSpPr>
        <p:spPr>
          <a:xfrm>
            <a:off x="1147105"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F545465-6AA7-4B4C-934D-24F6186F0FED}"/>
              </a:ext>
            </a:extLst>
          </p:cNvPr>
          <p:cNvCxnSpPr>
            <a:cxnSpLocks/>
            <a:stCxn id="52" idx="2"/>
            <a:endCxn id="54" idx="0"/>
          </p:cNvCxnSpPr>
          <p:nvPr/>
        </p:nvCxnSpPr>
        <p:spPr>
          <a:xfrm>
            <a:off x="1147105"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6AA5D59-507A-45CC-B75B-11C2FF9EDAD9}"/>
              </a:ext>
            </a:extLst>
          </p:cNvPr>
          <p:cNvSpPr/>
          <p:nvPr/>
        </p:nvSpPr>
        <p:spPr>
          <a:xfrm>
            <a:off x="120353" y="546002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载入传感器</a:t>
            </a:r>
            <a:endParaRPr lang="en-US" sz="1050" dirty="0"/>
          </a:p>
        </p:txBody>
      </p:sp>
      <p:cxnSp>
        <p:nvCxnSpPr>
          <p:cNvPr id="68" name="Straight Arrow Connector 67">
            <a:extLst>
              <a:ext uri="{FF2B5EF4-FFF2-40B4-BE49-F238E27FC236}">
                <a16:creationId xmlns:a16="http://schemas.microsoft.com/office/drawing/2014/main" id="{EDB8EFAE-40D8-4FC5-94FD-4B3E9B2F2696}"/>
              </a:ext>
            </a:extLst>
          </p:cNvPr>
          <p:cNvCxnSpPr>
            <a:cxnSpLocks/>
            <a:stCxn id="54" idx="2"/>
            <a:endCxn id="66" idx="0"/>
          </p:cNvCxnSpPr>
          <p:nvPr/>
        </p:nvCxnSpPr>
        <p:spPr>
          <a:xfrm>
            <a:off x="1147105"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58C192-2F8A-4804-97F5-ABF4369B0971}"/>
              </a:ext>
            </a:extLst>
          </p:cNvPr>
          <p:cNvCxnSpPr>
            <a:cxnSpLocks/>
          </p:cNvCxnSpPr>
          <p:nvPr/>
        </p:nvCxnSpPr>
        <p:spPr>
          <a:xfrm>
            <a:off x="2173857" y="3649011"/>
            <a:ext cx="85930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CD81587-60D2-4706-A1EF-EE6A6A7BCBC2}"/>
              </a:ext>
            </a:extLst>
          </p:cNvPr>
          <p:cNvGrpSpPr/>
          <p:nvPr/>
        </p:nvGrpSpPr>
        <p:grpSpPr>
          <a:xfrm>
            <a:off x="4338810" y="5127930"/>
            <a:ext cx="3962953" cy="1124107"/>
            <a:chOff x="4338810" y="5145182"/>
            <a:chExt cx="3962953" cy="1124107"/>
          </a:xfrm>
        </p:grpSpPr>
        <p:pic>
          <p:nvPicPr>
            <p:cNvPr id="15" name="Picture 14">
              <a:extLst>
                <a:ext uri="{FF2B5EF4-FFF2-40B4-BE49-F238E27FC236}">
                  <a16:creationId xmlns:a16="http://schemas.microsoft.com/office/drawing/2014/main" id="{9F013620-F217-46F3-9DC2-E86E02EE6022}"/>
                </a:ext>
              </a:extLst>
            </p:cNvPr>
            <p:cNvPicPr>
              <a:picLocks noChangeAspect="1"/>
            </p:cNvPicPr>
            <p:nvPr/>
          </p:nvPicPr>
          <p:blipFill>
            <a:blip r:embed="rId3"/>
            <a:stretch>
              <a:fillRect/>
            </a:stretch>
          </p:blipFill>
          <p:spPr>
            <a:xfrm>
              <a:off x="4338810" y="5145182"/>
              <a:ext cx="3962953" cy="1124107"/>
            </a:xfrm>
            <a:prstGeom prst="rect">
              <a:avLst/>
            </a:prstGeom>
            <a:ln>
              <a:noFill/>
            </a:ln>
            <a:effectLst>
              <a:outerShdw blurRad="292100" dist="139700" dir="2700000" algn="tl" rotWithShape="0">
                <a:srgbClr val="333333">
                  <a:alpha val="65000"/>
                </a:srgbClr>
              </a:outerShdw>
            </a:effectLst>
          </p:spPr>
        </p:pic>
        <p:sp>
          <p:nvSpPr>
            <p:cNvPr id="30" name="Rectangle 29">
              <a:extLst>
                <a:ext uri="{FF2B5EF4-FFF2-40B4-BE49-F238E27FC236}">
                  <a16:creationId xmlns:a16="http://schemas.microsoft.com/office/drawing/2014/main" id="{891F270E-4CCD-4484-95A9-713718FAD1AD}"/>
                </a:ext>
              </a:extLst>
            </p:cNvPr>
            <p:cNvSpPr/>
            <p:nvPr/>
          </p:nvSpPr>
          <p:spPr>
            <a:xfrm>
              <a:off x="6280029" y="5707236"/>
              <a:ext cx="1992884" cy="2622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11352F59-5AEF-40D1-A26E-FDECF6D6AFCB}"/>
              </a:ext>
            </a:extLst>
          </p:cNvPr>
          <p:cNvSpPr/>
          <p:nvPr/>
        </p:nvSpPr>
        <p:spPr>
          <a:xfrm>
            <a:off x="9239108" y="5328130"/>
            <a:ext cx="2053504" cy="973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此文件用于构建将运行本地</a:t>
            </a:r>
            <a:r>
              <a:rPr lang="en-US" sz="1050" dirty="0"/>
              <a:t>传感器</a:t>
            </a:r>
            <a:r>
              <a:rPr lang="zh-CN" altLang="en-US" sz="1050" dirty="0"/>
              <a:t>的虚拟机或物理服务器</a:t>
            </a:r>
            <a:endParaRPr lang="en-US" sz="1050" dirty="0"/>
          </a:p>
        </p:txBody>
      </p:sp>
      <p:cxnSp>
        <p:nvCxnSpPr>
          <p:cNvPr id="33" name="Straight Connector 93">
            <a:extLst>
              <a:ext uri="{FF2B5EF4-FFF2-40B4-BE49-F238E27FC236}">
                <a16:creationId xmlns:a16="http://schemas.microsoft.com/office/drawing/2014/main" id="{500E1779-EDE9-4742-9D99-C47B5997375F}"/>
              </a:ext>
            </a:extLst>
          </p:cNvPr>
          <p:cNvCxnSpPr>
            <a:cxnSpLocks/>
            <a:stCxn id="30" idx="3"/>
            <a:endCxn id="32" idx="1"/>
          </p:cNvCxnSpPr>
          <p:nvPr/>
        </p:nvCxnSpPr>
        <p:spPr>
          <a:xfrm flipV="1">
            <a:off x="8272913" y="5815010"/>
            <a:ext cx="966195" cy="6096"/>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1958016-68A2-46A8-8A85-A6DF1A11559F}"/>
              </a:ext>
            </a:extLst>
          </p:cNvPr>
          <p:cNvPicPr>
            <a:picLocks noChangeAspect="1"/>
          </p:cNvPicPr>
          <p:nvPr/>
        </p:nvPicPr>
        <p:blipFill>
          <a:blip r:embed="rId4"/>
          <a:stretch>
            <a:fillRect/>
          </a:stretch>
        </p:blipFill>
        <p:spPr>
          <a:xfrm>
            <a:off x="3033159" y="1407858"/>
            <a:ext cx="6205949" cy="3179767"/>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E0592F10-CCB1-4C3E-862B-C80D99726D1A}"/>
              </a:ext>
            </a:extLst>
          </p:cNvPr>
          <p:cNvSpPr/>
          <p:nvPr/>
        </p:nvSpPr>
        <p:spPr>
          <a:xfrm>
            <a:off x="6874499" y="3867150"/>
            <a:ext cx="2157357" cy="52824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93">
            <a:extLst>
              <a:ext uri="{FF2B5EF4-FFF2-40B4-BE49-F238E27FC236}">
                <a16:creationId xmlns:a16="http://schemas.microsoft.com/office/drawing/2014/main" id="{D03E5169-069E-49DC-B705-8B2FC1A42385}"/>
              </a:ext>
            </a:extLst>
          </p:cNvPr>
          <p:cNvCxnSpPr>
            <a:cxnSpLocks/>
            <a:stCxn id="5" idx="2"/>
            <a:endCxn id="30" idx="0"/>
          </p:cNvCxnSpPr>
          <p:nvPr/>
        </p:nvCxnSpPr>
        <p:spPr>
          <a:xfrm rot="5400000">
            <a:off x="6967532" y="4704338"/>
            <a:ext cx="1294586" cy="676707"/>
          </a:xfrm>
          <a:prstGeom prst="bentConnector3">
            <a:avLst>
              <a:gd name="adj1" fmla="val 4067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8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2558C192-2F8A-4804-97F5-ABF4369B0971}"/>
              </a:ext>
            </a:extLst>
          </p:cNvPr>
          <p:cNvCxnSpPr>
            <a:cxnSpLocks/>
          </p:cNvCxnSpPr>
          <p:nvPr/>
        </p:nvCxnSpPr>
        <p:spPr>
          <a:xfrm>
            <a:off x="2173857" y="4304618"/>
            <a:ext cx="85930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0D8B22C-F6BA-4054-B916-4F5AF660CEBE}"/>
              </a:ext>
            </a:extLst>
          </p:cNvPr>
          <p:cNvPicPr>
            <a:picLocks noChangeAspect="1"/>
          </p:cNvPicPr>
          <p:nvPr/>
        </p:nvPicPr>
        <p:blipFill>
          <a:blip r:embed="rId3"/>
          <a:stretch>
            <a:fillRect/>
          </a:stretch>
        </p:blipFill>
        <p:spPr>
          <a:xfrm>
            <a:off x="3904201" y="5135023"/>
            <a:ext cx="4477375" cy="110505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B1E466C-189B-4288-A083-D0089C4872FA}"/>
              </a:ext>
            </a:extLst>
          </p:cNvPr>
          <p:cNvPicPr>
            <a:picLocks noChangeAspect="1"/>
          </p:cNvPicPr>
          <p:nvPr/>
        </p:nvPicPr>
        <p:blipFill>
          <a:blip r:embed="rId4"/>
          <a:stretch>
            <a:fillRect/>
          </a:stretch>
        </p:blipFill>
        <p:spPr>
          <a:xfrm>
            <a:off x="2908989" y="1413519"/>
            <a:ext cx="5493560" cy="315466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a:t>Azure Defender for IoT</a:t>
            </a:r>
            <a:br>
              <a:rPr lang="en-US"/>
            </a:br>
            <a:r>
              <a:rPr lang="en-US" sz="2800">
                <a:solidFill>
                  <a:schemeClr val="tx1">
                    <a:lumMod val="50000"/>
                    <a:lumOff val="50000"/>
                  </a:schemeClr>
                </a:solidFill>
              </a:rPr>
              <a:t>Setup Azure: Defender for IoT</a:t>
            </a:r>
            <a:endParaRPr lang="en-US">
              <a:solidFill>
                <a:schemeClr val="tx1">
                  <a:lumMod val="50000"/>
                  <a:lumOff val="50000"/>
                </a:schemeClr>
              </a:solidFill>
            </a:endParaRPr>
          </a:p>
        </p:txBody>
      </p:sp>
      <p:sp>
        <p:nvSpPr>
          <p:cNvPr id="44" name="Rectangle 43">
            <a:extLst>
              <a:ext uri="{FF2B5EF4-FFF2-40B4-BE49-F238E27FC236}">
                <a16:creationId xmlns:a16="http://schemas.microsoft.com/office/drawing/2014/main" id="{E5C6A5E1-93FA-4707-9D09-F1B215E308CE}"/>
              </a:ext>
            </a:extLst>
          </p:cNvPr>
          <p:cNvSpPr/>
          <p:nvPr/>
        </p:nvSpPr>
        <p:spPr>
          <a:xfrm>
            <a:off x="120353" y="150036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开启</a:t>
            </a:r>
            <a:r>
              <a:rPr lang="en-US" sz="1050" dirty="0"/>
              <a:t> Azure Defender</a:t>
            </a:r>
          </a:p>
        </p:txBody>
      </p:sp>
      <p:sp>
        <p:nvSpPr>
          <p:cNvPr id="46" name="Rectangle 45">
            <a:extLst>
              <a:ext uri="{FF2B5EF4-FFF2-40B4-BE49-F238E27FC236}">
                <a16:creationId xmlns:a16="http://schemas.microsoft.com/office/drawing/2014/main" id="{8F59819A-7125-4315-92F2-78A68ECAAC4A}"/>
              </a:ext>
            </a:extLst>
          </p:cNvPr>
          <p:cNvSpPr/>
          <p:nvPr/>
        </p:nvSpPr>
        <p:spPr>
          <a:xfrm>
            <a:off x="120353" y="216030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载入到</a:t>
            </a:r>
            <a:r>
              <a:rPr lang="en-US" sz="1050" dirty="0"/>
              <a:t> Defender for IoT</a:t>
            </a:r>
          </a:p>
        </p:txBody>
      </p:sp>
      <p:sp>
        <p:nvSpPr>
          <p:cNvPr id="48" name="Rectangle 47">
            <a:extLst>
              <a:ext uri="{FF2B5EF4-FFF2-40B4-BE49-F238E27FC236}">
                <a16:creationId xmlns:a16="http://schemas.microsoft.com/office/drawing/2014/main" id="{45AD96EB-89D9-469A-85EE-E89D57EEB65E}"/>
              </a:ext>
            </a:extLst>
          </p:cNvPr>
          <p:cNvSpPr/>
          <p:nvPr/>
        </p:nvSpPr>
        <p:spPr>
          <a:xfrm>
            <a:off x="120353" y="2820250"/>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下载</a:t>
            </a:r>
            <a:r>
              <a:rPr lang="en-US" sz="1050" dirty="0"/>
              <a:t> Activation File</a:t>
            </a:r>
          </a:p>
        </p:txBody>
      </p:sp>
      <p:sp>
        <p:nvSpPr>
          <p:cNvPr id="50" name="Rectangle 49">
            <a:extLst>
              <a:ext uri="{FF2B5EF4-FFF2-40B4-BE49-F238E27FC236}">
                <a16:creationId xmlns:a16="http://schemas.microsoft.com/office/drawing/2014/main" id="{3F47C84C-65EA-40A3-A8D3-172F02D65684}"/>
              </a:ext>
            </a:extLst>
          </p:cNvPr>
          <p:cNvSpPr/>
          <p:nvPr/>
        </p:nvSpPr>
        <p:spPr>
          <a:xfrm>
            <a:off x="120353" y="3480194"/>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下载</a:t>
            </a:r>
            <a:r>
              <a:rPr lang="en-US" sz="1050" dirty="0"/>
              <a:t> Sensor image</a:t>
            </a:r>
          </a:p>
        </p:txBody>
      </p:sp>
      <p:sp>
        <p:nvSpPr>
          <p:cNvPr id="52" name="Rectangle 51">
            <a:extLst>
              <a:ext uri="{FF2B5EF4-FFF2-40B4-BE49-F238E27FC236}">
                <a16:creationId xmlns:a16="http://schemas.microsoft.com/office/drawing/2014/main" id="{2DA8471B-7C49-40BF-94C2-CA9507FBE2AC}"/>
              </a:ext>
            </a:extLst>
          </p:cNvPr>
          <p:cNvSpPr/>
          <p:nvPr/>
        </p:nvSpPr>
        <p:spPr>
          <a:xfrm>
            <a:off x="120353" y="4140138"/>
            <a:ext cx="2053504"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下载</a:t>
            </a:r>
            <a:r>
              <a:rPr lang="en-US" sz="1050" dirty="0"/>
              <a:t> Manager image</a:t>
            </a:r>
          </a:p>
        </p:txBody>
      </p:sp>
      <p:sp>
        <p:nvSpPr>
          <p:cNvPr id="54" name="Rectangle 53">
            <a:extLst>
              <a:ext uri="{FF2B5EF4-FFF2-40B4-BE49-F238E27FC236}">
                <a16:creationId xmlns:a16="http://schemas.microsoft.com/office/drawing/2014/main" id="{F42A3355-B80E-4D9B-B13D-B01A9F655821}"/>
              </a:ext>
            </a:extLst>
          </p:cNvPr>
          <p:cNvSpPr/>
          <p:nvPr/>
        </p:nvSpPr>
        <p:spPr>
          <a:xfrm>
            <a:off x="120353" y="480008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下载</a:t>
            </a:r>
            <a:r>
              <a:rPr lang="en-US" sz="1050" dirty="0"/>
              <a:t> Updates file</a:t>
            </a:r>
          </a:p>
        </p:txBody>
      </p:sp>
      <p:cxnSp>
        <p:nvCxnSpPr>
          <p:cNvPr id="56" name="Straight Arrow Connector 55">
            <a:extLst>
              <a:ext uri="{FF2B5EF4-FFF2-40B4-BE49-F238E27FC236}">
                <a16:creationId xmlns:a16="http://schemas.microsoft.com/office/drawing/2014/main" id="{9F8DEBD1-9D32-4140-8182-926813F87F7A}"/>
              </a:ext>
            </a:extLst>
          </p:cNvPr>
          <p:cNvCxnSpPr>
            <a:cxnSpLocks/>
            <a:stCxn id="44" idx="2"/>
            <a:endCxn id="46" idx="0"/>
          </p:cNvCxnSpPr>
          <p:nvPr/>
        </p:nvCxnSpPr>
        <p:spPr>
          <a:xfrm>
            <a:off x="1147105"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FDA8CBA-DC25-40BF-851D-3104AA8B1957}"/>
              </a:ext>
            </a:extLst>
          </p:cNvPr>
          <p:cNvCxnSpPr>
            <a:cxnSpLocks/>
            <a:stCxn id="46" idx="2"/>
            <a:endCxn id="48" idx="0"/>
          </p:cNvCxnSpPr>
          <p:nvPr/>
        </p:nvCxnSpPr>
        <p:spPr>
          <a:xfrm>
            <a:off x="1147105"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576CF6-CA38-43E7-B398-599021030565}"/>
              </a:ext>
            </a:extLst>
          </p:cNvPr>
          <p:cNvCxnSpPr>
            <a:cxnSpLocks/>
            <a:stCxn id="48" idx="2"/>
            <a:endCxn id="50" idx="0"/>
          </p:cNvCxnSpPr>
          <p:nvPr/>
        </p:nvCxnSpPr>
        <p:spPr>
          <a:xfrm>
            <a:off x="1147105"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530BA25-9A30-4DCA-821E-1DD8FBA4C1DA}"/>
              </a:ext>
            </a:extLst>
          </p:cNvPr>
          <p:cNvCxnSpPr>
            <a:cxnSpLocks/>
            <a:stCxn id="50" idx="2"/>
            <a:endCxn id="52" idx="0"/>
          </p:cNvCxnSpPr>
          <p:nvPr/>
        </p:nvCxnSpPr>
        <p:spPr>
          <a:xfrm>
            <a:off x="1147105"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F545465-6AA7-4B4C-934D-24F6186F0FED}"/>
              </a:ext>
            </a:extLst>
          </p:cNvPr>
          <p:cNvCxnSpPr>
            <a:cxnSpLocks/>
            <a:stCxn id="52" idx="2"/>
            <a:endCxn id="54" idx="0"/>
          </p:cNvCxnSpPr>
          <p:nvPr/>
        </p:nvCxnSpPr>
        <p:spPr>
          <a:xfrm>
            <a:off x="1147105"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6AA5D59-507A-45CC-B75B-11C2FF9EDAD9}"/>
              </a:ext>
            </a:extLst>
          </p:cNvPr>
          <p:cNvSpPr/>
          <p:nvPr/>
        </p:nvSpPr>
        <p:spPr>
          <a:xfrm>
            <a:off x="120353" y="546002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载入传感器</a:t>
            </a:r>
            <a:endParaRPr lang="en-US" sz="1050" dirty="0"/>
          </a:p>
        </p:txBody>
      </p:sp>
      <p:cxnSp>
        <p:nvCxnSpPr>
          <p:cNvPr id="68" name="Straight Arrow Connector 67">
            <a:extLst>
              <a:ext uri="{FF2B5EF4-FFF2-40B4-BE49-F238E27FC236}">
                <a16:creationId xmlns:a16="http://schemas.microsoft.com/office/drawing/2014/main" id="{EDB8EFAE-40D8-4FC5-94FD-4B3E9B2F2696}"/>
              </a:ext>
            </a:extLst>
          </p:cNvPr>
          <p:cNvCxnSpPr>
            <a:cxnSpLocks/>
            <a:stCxn id="54" idx="2"/>
            <a:endCxn id="66" idx="0"/>
          </p:cNvCxnSpPr>
          <p:nvPr/>
        </p:nvCxnSpPr>
        <p:spPr>
          <a:xfrm>
            <a:off x="1147105"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121383-1091-4BAD-B6B2-8C7DE7AC0944}"/>
              </a:ext>
            </a:extLst>
          </p:cNvPr>
          <p:cNvSpPr/>
          <p:nvPr/>
        </p:nvSpPr>
        <p:spPr>
          <a:xfrm>
            <a:off x="5650302" y="5707236"/>
            <a:ext cx="2588107" cy="21940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93">
            <a:extLst>
              <a:ext uri="{FF2B5EF4-FFF2-40B4-BE49-F238E27FC236}">
                <a16:creationId xmlns:a16="http://schemas.microsoft.com/office/drawing/2014/main" id="{E870B2C7-2990-4651-B524-1D6F9233B894}"/>
              </a:ext>
            </a:extLst>
          </p:cNvPr>
          <p:cNvCxnSpPr>
            <a:cxnSpLocks/>
            <a:stCxn id="7" idx="2"/>
            <a:endCxn id="3" idx="0"/>
          </p:cNvCxnSpPr>
          <p:nvPr/>
        </p:nvCxnSpPr>
        <p:spPr>
          <a:xfrm rot="16200000" flipH="1">
            <a:off x="5541065" y="4303944"/>
            <a:ext cx="1281285" cy="1525297"/>
          </a:xfrm>
          <a:prstGeom prst="bentConnector3">
            <a:avLst>
              <a:gd name="adj1" fmla="val 36243"/>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C844107-9DE4-4C3E-B662-06FC130B35D7}"/>
              </a:ext>
            </a:extLst>
          </p:cNvPr>
          <p:cNvSpPr/>
          <p:nvPr/>
        </p:nvSpPr>
        <p:spPr>
          <a:xfrm>
            <a:off x="9317719" y="5372100"/>
            <a:ext cx="2053504" cy="8914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此文件用于构建将运行本地</a:t>
            </a:r>
            <a:r>
              <a:rPr lang="en-US" sz="1050" dirty="0"/>
              <a:t>Manager</a:t>
            </a:r>
            <a:r>
              <a:rPr lang="zh-CN" altLang="en-US" sz="1050" dirty="0"/>
              <a:t>的虚拟机或物理服务器</a:t>
            </a:r>
            <a:endParaRPr lang="en-US" sz="1050" dirty="0"/>
          </a:p>
        </p:txBody>
      </p:sp>
      <p:cxnSp>
        <p:nvCxnSpPr>
          <p:cNvPr id="6" name="Straight Connector 93">
            <a:extLst>
              <a:ext uri="{FF2B5EF4-FFF2-40B4-BE49-F238E27FC236}">
                <a16:creationId xmlns:a16="http://schemas.microsoft.com/office/drawing/2014/main" id="{090656E8-2309-4654-9089-88E647B0FE56}"/>
              </a:ext>
            </a:extLst>
          </p:cNvPr>
          <p:cNvCxnSpPr>
            <a:cxnSpLocks/>
            <a:stCxn id="3" idx="3"/>
            <a:endCxn id="5" idx="1"/>
          </p:cNvCxnSpPr>
          <p:nvPr/>
        </p:nvCxnSpPr>
        <p:spPr>
          <a:xfrm>
            <a:off x="8238409" y="5816941"/>
            <a:ext cx="1079310" cy="898"/>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D13A83-CB2D-4E97-8391-A67A9E25E53F}"/>
              </a:ext>
            </a:extLst>
          </p:cNvPr>
          <p:cNvSpPr/>
          <p:nvPr/>
        </p:nvSpPr>
        <p:spPr>
          <a:xfrm>
            <a:off x="4299474" y="3927901"/>
            <a:ext cx="2239169" cy="49805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2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D363D30-BD26-41B4-B419-A33702B3F407}"/>
              </a:ext>
            </a:extLst>
          </p:cNvPr>
          <p:cNvPicPr>
            <a:picLocks noChangeAspect="1"/>
          </p:cNvPicPr>
          <p:nvPr/>
        </p:nvPicPr>
        <p:blipFill>
          <a:blip r:embed="rId3"/>
          <a:stretch>
            <a:fillRect/>
          </a:stretch>
        </p:blipFill>
        <p:spPr>
          <a:xfrm>
            <a:off x="4323088" y="5148698"/>
            <a:ext cx="3915321" cy="1086002"/>
          </a:xfrm>
          <a:prstGeom prst="rect">
            <a:avLst/>
          </a:prstGeom>
          <a:ln>
            <a:noFill/>
          </a:ln>
          <a:effectLst>
            <a:outerShdw blurRad="292100" dist="139700" dir="2700000" algn="tl" rotWithShape="0">
              <a:srgbClr val="333333">
                <a:alpha val="65000"/>
              </a:srgbClr>
            </a:outerShdw>
          </a:effectLst>
        </p:spPr>
      </p:pic>
      <p:cxnSp>
        <p:nvCxnSpPr>
          <p:cNvPr id="70" name="Straight Connector 69">
            <a:extLst>
              <a:ext uri="{FF2B5EF4-FFF2-40B4-BE49-F238E27FC236}">
                <a16:creationId xmlns:a16="http://schemas.microsoft.com/office/drawing/2014/main" id="{2558C192-2F8A-4804-97F5-ABF4369B0971}"/>
              </a:ext>
            </a:extLst>
          </p:cNvPr>
          <p:cNvCxnSpPr>
            <a:cxnSpLocks/>
            <a:stCxn id="54" idx="3"/>
            <a:endCxn id="9" idx="1"/>
          </p:cNvCxnSpPr>
          <p:nvPr/>
        </p:nvCxnSpPr>
        <p:spPr>
          <a:xfrm flipV="1">
            <a:off x="2173857" y="3131466"/>
            <a:ext cx="627637" cy="1846108"/>
          </a:xfrm>
          <a:prstGeom prst="bentConnector3">
            <a:avLst>
              <a:gd name="adj1" fmla="val 50000"/>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7AD968B-1BAB-4EDB-BE09-48F58FBFBA25}"/>
              </a:ext>
            </a:extLst>
          </p:cNvPr>
          <p:cNvPicPr>
            <a:picLocks noChangeAspect="1"/>
          </p:cNvPicPr>
          <p:nvPr/>
        </p:nvPicPr>
        <p:blipFill>
          <a:blip r:embed="rId4"/>
          <a:stretch>
            <a:fillRect/>
          </a:stretch>
        </p:blipFill>
        <p:spPr>
          <a:xfrm>
            <a:off x="2801494" y="1487613"/>
            <a:ext cx="7548516" cy="328770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a:t>Azure Defender for IoT</a:t>
            </a:r>
            <a:br>
              <a:rPr lang="en-US"/>
            </a:br>
            <a:r>
              <a:rPr lang="en-US" sz="2800">
                <a:solidFill>
                  <a:schemeClr val="tx1">
                    <a:lumMod val="50000"/>
                    <a:lumOff val="50000"/>
                  </a:schemeClr>
                </a:solidFill>
              </a:rPr>
              <a:t>Setup Azure: Defender for IoT</a:t>
            </a:r>
            <a:endParaRPr lang="en-US">
              <a:solidFill>
                <a:schemeClr val="tx1">
                  <a:lumMod val="50000"/>
                  <a:lumOff val="50000"/>
                </a:schemeClr>
              </a:solidFill>
            </a:endParaRPr>
          </a:p>
        </p:txBody>
      </p:sp>
      <p:sp>
        <p:nvSpPr>
          <p:cNvPr id="44" name="Rectangle 43">
            <a:extLst>
              <a:ext uri="{FF2B5EF4-FFF2-40B4-BE49-F238E27FC236}">
                <a16:creationId xmlns:a16="http://schemas.microsoft.com/office/drawing/2014/main" id="{E5C6A5E1-93FA-4707-9D09-F1B215E308CE}"/>
              </a:ext>
            </a:extLst>
          </p:cNvPr>
          <p:cNvSpPr/>
          <p:nvPr/>
        </p:nvSpPr>
        <p:spPr>
          <a:xfrm>
            <a:off x="120353" y="150036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开启</a:t>
            </a:r>
            <a:r>
              <a:rPr lang="en-US" sz="1050" dirty="0"/>
              <a:t> Azure Defender</a:t>
            </a:r>
          </a:p>
        </p:txBody>
      </p:sp>
      <p:sp>
        <p:nvSpPr>
          <p:cNvPr id="46" name="Rectangle 45">
            <a:extLst>
              <a:ext uri="{FF2B5EF4-FFF2-40B4-BE49-F238E27FC236}">
                <a16:creationId xmlns:a16="http://schemas.microsoft.com/office/drawing/2014/main" id="{8F59819A-7125-4315-92F2-78A68ECAAC4A}"/>
              </a:ext>
            </a:extLst>
          </p:cNvPr>
          <p:cNvSpPr/>
          <p:nvPr/>
        </p:nvSpPr>
        <p:spPr>
          <a:xfrm>
            <a:off x="120353" y="216030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载入到</a:t>
            </a:r>
            <a:r>
              <a:rPr lang="en-US" sz="1050" dirty="0"/>
              <a:t> Defender for IoT</a:t>
            </a:r>
          </a:p>
        </p:txBody>
      </p:sp>
      <p:sp>
        <p:nvSpPr>
          <p:cNvPr id="48" name="Rectangle 47">
            <a:extLst>
              <a:ext uri="{FF2B5EF4-FFF2-40B4-BE49-F238E27FC236}">
                <a16:creationId xmlns:a16="http://schemas.microsoft.com/office/drawing/2014/main" id="{45AD96EB-89D9-469A-85EE-E89D57EEB65E}"/>
              </a:ext>
            </a:extLst>
          </p:cNvPr>
          <p:cNvSpPr/>
          <p:nvPr/>
        </p:nvSpPr>
        <p:spPr>
          <a:xfrm>
            <a:off x="120353" y="2820250"/>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下载</a:t>
            </a:r>
            <a:r>
              <a:rPr lang="en-US" sz="1050" dirty="0"/>
              <a:t> Activation File</a:t>
            </a:r>
          </a:p>
        </p:txBody>
      </p:sp>
      <p:sp>
        <p:nvSpPr>
          <p:cNvPr id="50" name="Rectangle 49">
            <a:extLst>
              <a:ext uri="{FF2B5EF4-FFF2-40B4-BE49-F238E27FC236}">
                <a16:creationId xmlns:a16="http://schemas.microsoft.com/office/drawing/2014/main" id="{3F47C84C-65EA-40A3-A8D3-172F02D65684}"/>
              </a:ext>
            </a:extLst>
          </p:cNvPr>
          <p:cNvSpPr/>
          <p:nvPr/>
        </p:nvSpPr>
        <p:spPr>
          <a:xfrm>
            <a:off x="120353" y="3480194"/>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下载</a:t>
            </a:r>
            <a:r>
              <a:rPr lang="en-US" sz="1050" dirty="0"/>
              <a:t> Sensor image</a:t>
            </a:r>
          </a:p>
        </p:txBody>
      </p:sp>
      <p:sp>
        <p:nvSpPr>
          <p:cNvPr id="52" name="Rectangle 51">
            <a:extLst>
              <a:ext uri="{FF2B5EF4-FFF2-40B4-BE49-F238E27FC236}">
                <a16:creationId xmlns:a16="http://schemas.microsoft.com/office/drawing/2014/main" id="{2DA8471B-7C49-40BF-94C2-CA9507FBE2AC}"/>
              </a:ext>
            </a:extLst>
          </p:cNvPr>
          <p:cNvSpPr/>
          <p:nvPr/>
        </p:nvSpPr>
        <p:spPr>
          <a:xfrm>
            <a:off x="120353" y="4140138"/>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下载</a:t>
            </a:r>
            <a:r>
              <a:rPr lang="en-US" sz="1050" dirty="0"/>
              <a:t> Manager image</a:t>
            </a:r>
          </a:p>
        </p:txBody>
      </p:sp>
      <p:sp>
        <p:nvSpPr>
          <p:cNvPr id="54" name="Rectangle 53">
            <a:extLst>
              <a:ext uri="{FF2B5EF4-FFF2-40B4-BE49-F238E27FC236}">
                <a16:creationId xmlns:a16="http://schemas.microsoft.com/office/drawing/2014/main" id="{F42A3355-B80E-4D9B-B13D-B01A9F655821}"/>
              </a:ext>
            </a:extLst>
          </p:cNvPr>
          <p:cNvSpPr/>
          <p:nvPr/>
        </p:nvSpPr>
        <p:spPr>
          <a:xfrm>
            <a:off x="120353" y="4800082"/>
            <a:ext cx="2053504"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下载</a:t>
            </a:r>
            <a:r>
              <a:rPr lang="en-US" sz="1050" dirty="0"/>
              <a:t> Updates file</a:t>
            </a:r>
          </a:p>
        </p:txBody>
      </p:sp>
      <p:cxnSp>
        <p:nvCxnSpPr>
          <p:cNvPr id="56" name="Straight Arrow Connector 55">
            <a:extLst>
              <a:ext uri="{FF2B5EF4-FFF2-40B4-BE49-F238E27FC236}">
                <a16:creationId xmlns:a16="http://schemas.microsoft.com/office/drawing/2014/main" id="{9F8DEBD1-9D32-4140-8182-926813F87F7A}"/>
              </a:ext>
            </a:extLst>
          </p:cNvPr>
          <p:cNvCxnSpPr>
            <a:cxnSpLocks/>
            <a:stCxn id="44" idx="2"/>
            <a:endCxn id="46" idx="0"/>
          </p:cNvCxnSpPr>
          <p:nvPr/>
        </p:nvCxnSpPr>
        <p:spPr>
          <a:xfrm>
            <a:off x="1147105"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FDA8CBA-DC25-40BF-851D-3104AA8B1957}"/>
              </a:ext>
            </a:extLst>
          </p:cNvPr>
          <p:cNvCxnSpPr>
            <a:cxnSpLocks/>
            <a:stCxn id="46" idx="2"/>
            <a:endCxn id="48" idx="0"/>
          </p:cNvCxnSpPr>
          <p:nvPr/>
        </p:nvCxnSpPr>
        <p:spPr>
          <a:xfrm>
            <a:off x="1147105"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576CF6-CA38-43E7-B398-599021030565}"/>
              </a:ext>
            </a:extLst>
          </p:cNvPr>
          <p:cNvCxnSpPr>
            <a:cxnSpLocks/>
            <a:stCxn id="48" idx="2"/>
            <a:endCxn id="50" idx="0"/>
          </p:cNvCxnSpPr>
          <p:nvPr/>
        </p:nvCxnSpPr>
        <p:spPr>
          <a:xfrm>
            <a:off x="1147105"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530BA25-9A30-4DCA-821E-1DD8FBA4C1DA}"/>
              </a:ext>
            </a:extLst>
          </p:cNvPr>
          <p:cNvCxnSpPr>
            <a:cxnSpLocks/>
            <a:stCxn id="50" idx="2"/>
            <a:endCxn id="52" idx="0"/>
          </p:cNvCxnSpPr>
          <p:nvPr/>
        </p:nvCxnSpPr>
        <p:spPr>
          <a:xfrm>
            <a:off x="1147105"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F545465-6AA7-4B4C-934D-24F6186F0FED}"/>
              </a:ext>
            </a:extLst>
          </p:cNvPr>
          <p:cNvCxnSpPr>
            <a:cxnSpLocks/>
            <a:stCxn id="52" idx="2"/>
            <a:endCxn id="54" idx="0"/>
          </p:cNvCxnSpPr>
          <p:nvPr/>
        </p:nvCxnSpPr>
        <p:spPr>
          <a:xfrm>
            <a:off x="1147105"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6AA5D59-507A-45CC-B75B-11C2FF9EDAD9}"/>
              </a:ext>
            </a:extLst>
          </p:cNvPr>
          <p:cNvSpPr/>
          <p:nvPr/>
        </p:nvSpPr>
        <p:spPr>
          <a:xfrm>
            <a:off x="120353" y="546002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载入传感器</a:t>
            </a:r>
            <a:endParaRPr lang="en-US" sz="1050" dirty="0"/>
          </a:p>
        </p:txBody>
      </p:sp>
      <p:cxnSp>
        <p:nvCxnSpPr>
          <p:cNvPr id="68" name="Straight Arrow Connector 67">
            <a:extLst>
              <a:ext uri="{FF2B5EF4-FFF2-40B4-BE49-F238E27FC236}">
                <a16:creationId xmlns:a16="http://schemas.microsoft.com/office/drawing/2014/main" id="{EDB8EFAE-40D8-4FC5-94FD-4B3E9B2F2696}"/>
              </a:ext>
            </a:extLst>
          </p:cNvPr>
          <p:cNvCxnSpPr>
            <a:cxnSpLocks/>
            <a:stCxn id="54" idx="2"/>
            <a:endCxn id="66" idx="0"/>
          </p:cNvCxnSpPr>
          <p:nvPr/>
        </p:nvCxnSpPr>
        <p:spPr>
          <a:xfrm>
            <a:off x="1147105"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7B1882-C67E-4AC8-8DCD-CBE5441500C7}"/>
              </a:ext>
            </a:extLst>
          </p:cNvPr>
          <p:cNvSpPr/>
          <p:nvPr/>
        </p:nvSpPr>
        <p:spPr>
          <a:xfrm>
            <a:off x="6096000" y="5698610"/>
            <a:ext cx="2142409" cy="21940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93">
            <a:extLst>
              <a:ext uri="{FF2B5EF4-FFF2-40B4-BE49-F238E27FC236}">
                <a16:creationId xmlns:a16="http://schemas.microsoft.com/office/drawing/2014/main" id="{9229923C-C684-4351-939A-637E459C4014}"/>
              </a:ext>
            </a:extLst>
          </p:cNvPr>
          <p:cNvCxnSpPr>
            <a:cxnSpLocks/>
            <a:stCxn id="7" idx="2"/>
            <a:endCxn id="3" idx="0"/>
          </p:cNvCxnSpPr>
          <p:nvPr/>
        </p:nvCxnSpPr>
        <p:spPr>
          <a:xfrm rot="5400000">
            <a:off x="7255733" y="4493227"/>
            <a:ext cx="1116856" cy="1293911"/>
          </a:xfrm>
          <a:prstGeom prst="bentConnector3">
            <a:avLst>
              <a:gd name="adj1" fmla="val 38414"/>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893F156-2E42-4ABE-986A-969E80CACE18}"/>
              </a:ext>
            </a:extLst>
          </p:cNvPr>
          <p:cNvSpPr/>
          <p:nvPr/>
        </p:nvSpPr>
        <p:spPr>
          <a:xfrm>
            <a:off x="9317719" y="5279051"/>
            <a:ext cx="2053504" cy="107025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该文件定期更新，下载该文件并安装在每个传感器上，或者使用本地</a:t>
            </a:r>
            <a:r>
              <a:rPr lang="en-US" sz="1050" dirty="0"/>
              <a:t>Manager</a:t>
            </a:r>
            <a:r>
              <a:rPr lang="zh-CN" altLang="en-US" sz="1050" dirty="0"/>
              <a:t>将该文件分发到管理的传感器上</a:t>
            </a:r>
            <a:endParaRPr lang="en-US" sz="1050" dirty="0"/>
          </a:p>
        </p:txBody>
      </p:sp>
      <p:cxnSp>
        <p:nvCxnSpPr>
          <p:cNvPr id="6" name="Straight Connector 93">
            <a:extLst>
              <a:ext uri="{FF2B5EF4-FFF2-40B4-BE49-F238E27FC236}">
                <a16:creationId xmlns:a16="http://schemas.microsoft.com/office/drawing/2014/main" id="{48C77DDC-22C0-4375-BD46-84D4D8D24DF6}"/>
              </a:ext>
            </a:extLst>
          </p:cNvPr>
          <p:cNvCxnSpPr>
            <a:cxnSpLocks/>
            <a:stCxn id="3" idx="3"/>
            <a:endCxn id="5" idx="1"/>
          </p:cNvCxnSpPr>
          <p:nvPr/>
        </p:nvCxnSpPr>
        <p:spPr>
          <a:xfrm>
            <a:off x="8238409" y="5808315"/>
            <a:ext cx="1079310" cy="5862"/>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87B684-5910-49C6-A100-63AF425ED838}"/>
              </a:ext>
            </a:extLst>
          </p:cNvPr>
          <p:cNvSpPr/>
          <p:nvPr/>
        </p:nvSpPr>
        <p:spPr>
          <a:xfrm>
            <a:off x="7531725" y="4053506"/>
            <a:ext cx="1858782" cy="52824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78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EBB9B-16B2-4BC6-B72D-9BBBEE3DD8CD}"/>
              </a:ext>
            </a:extLst>
          </p:cNvPr>
          <p:cNvPicPr>
            <a:picLocks noChangeAspect="1"/>
          </p:cNvPicPr>
          <p:nvPr/>
        </p:nvPicPr>
        <p:blipFill>
          <a:blip r:embed="rId3"/>
          <a:stretch>
            <a:fillRect/>
          </a:stretch>
        </p:blipFill>
        <p:spPr>
          <a:xfrm>
            <a:off x="4124385" y="3782107"/>
            <a:ext cx="3017836" cy="2916949"/>
          </a:xfrm>
          <a:prstGeom prst="rect">
            <a:avLst/>
          </a:prstGeom>
          <a:ln>
            <a:noFill/>
          </a:ln>
          <a:effectLst>
            <a:outerShdw blurRad="292100" dist="139700" dir="2700000" algn="tl" rotWithShape="0">
              <a:srgbClr val="333333">
                <a:alpha val="65000"/>
              </a:srgbClr>
            </a:outerShdw>
          </a:effectLst>
        </p:spPr>
      </p:pic>
      <p:cxnSp>
        <p:nvCxnSpPr>
          <p:cNvPr id="29" name="Straight Connector 93">
            <a:extLst>
              <a:ext uri="{FF2B5EF4-FFF2-40B4-BE49-F238E27FC236}">
                <a16:creationId xmlns:a16="http://schemas.microsoft.com/office/drawing/2014/main" id="{BB275659-5628-41EF-939F-10341E17B31A}"/>
              </a:ext>
            </a:extLst>
          </p:cNvPr>
          <p:cNvCxnSpPr>
            <a:cxnSpLocks/>
            <a:endCxn id="28" idx="1"/>
          </p:cNvCxnSpPr>
          <p:nvPr/>
        </p:nvCxnSpPr>
        <p:spPr>
          <a:xfrm flipV="1">
            <a:off x="7070374" y="6309935"/>
            <a:ext cx="795713" cy="1"/>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a:t>Azure Defender for IoT</a:t>
            </a:r>
            <a:br>
              <a:rPr lang="en-US"/>
            </a:br>
            <a:r>
              <a:rPr lang="en-US" sz="2800">
                <a:solidFill>
                  <a:schemeClr val="tx1">
                    <a:lumMod val="50000"/>
                    <a:lumOff val="50000"/>
                  </a:schemeClr>
                </a:solidFill>
              </a:rPr>
              <a:t>Setup Azure: Defender for IoT</a:t>
            </a:r>
            <a:endParaRPr lang="en-US">
              <a:solidFill>
                <a:schemeClr val="tx1">
                  <a:lumMod val="50000"/>
                  <a:lumOff val="50000"/>
                </a:schemeClr>
              </a:solidFill>
            </a:endParaRPr>
          </a:p>
        </p:txBody>
      </p:sp>
      <p:sp>
        <p:nvSpPr>
          <p:cNvPr id="44" name="Rectangle 43">
            <a:extLst>
              <a:ext uri="{FF2B5EF4-FFF2-40B4-BE49-F238E27FC236}">
                <a16:creationId xmlns:a16="http://schemas.microsoft.com/office/drawing/2014/main" id="{E5C6A5E1-93FA-4707-9D09-F1B215E308CE}"/>
              </a:ext>
            </a:extLst>
          </p:cNvPr>
          <p:cNvSpPr/>
          <p:nvPr/>
        </p:nvSpPr>
        <p:spPr>
          <a:xfrm>
            <a:off x="120353" y="150036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开启</a:t>
            </a:r>
            <a:r>
              <a:rPr lang="en-US" sz="1050" dirty="0"/>
              <a:t> Azure Defender</a:t>
            </a:r>
          </a:p>
        </p:txBody>
      </p:sp>
      <p:sp>
        <p:nvSpPr>
          <p:cNvPr id="46" name="Rectangle 45">
            <a:extLst>
              <a:ext uri="{FF2B5EF4-FFF2-40B4-BE49-F238E27FC236}">
                <a16:creationId xmlns:a16="http://schemas.microsoft.com/office/drawing/2014/main" id="{8F59819A-7125-4315-92F2-78A68ECAAC4A}"/>
              </a:ext>
            </a:extLst>
          </p:cNvPr>
          <p:cNvSpPr/>
          <p:nvPr/>
        </p:nvSpPr>
        <p:spPr>
          <a:xfrm>
            <a:off x="120353" y="2160306"/>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载入到</a:t>
            </a:r>
            <a:r>
              <a:rPr lang="en-US" sz="1050" dirty="0"/>
              <a:t> Defender for IoT</a:t>
            </a:r>
          </a:p>
        </p:txBody>
      </p:sp>
      <p:sp>
        <p:nvSpPr>
          <p:cNvPr id="48" name="Rectangle 47">
            <a:extLst>
              <a:ext uri="{FF2B5EF4-FFF2-40B4-BE49-F238E27FC236}">
                <a16:creationId xmlns:a16="http://schemas.microsoft.com/office/drawing/2014/main" id="{45AD96EB-89D9-469A-85EE-E89D57EEB65E}"/>
              </a:ext>
            </a:extLst>
          </p:cNvPr>
          <p:cNvSpPr/>
          <p:nvPr/>
        </p:nvSpPr>
        <p:spPr>
          <a:xfrm>
            <a:off x="120353" y="2820250"/>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下载</a:t>
            </a:r>
            <a:r>
              <a:rPr lang="en-US" sz="1050" dirty="0"/>
              <a:t> Activation File</a:t>
            </a:r>
          </a:p>
        </p:txBody>
      </p:sp>
      <p:sp>
        <p:nvSpPr>
          <p:cNvPr id="50" name="Rectangle 49">
            <a:extLst>
              <a:ext uri="{FF2B5EF4-FFF2-40B4-BE49-F238E27FC236}">
                <a16:creationId xmlns:a16="http://schemas.microsoft.com/office/drawing/2014/main" id="{3F47C84C-65EA-40A3-A8D3-172F02D65684}"/>
              </a:ext>
            </a:extLst>
          </p:cNvPr>
          <p:cNvSpPr/>
          <p:nvPr/>
        </p:nvSpPr>
        <p:spPr>
          <a:xfrm>
            <a:off x="120353" y="3480194"/>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下载</a:t>
            </a:r>
            <a:r>
              <a:rPr lang="en-US" sz="1050" dirty="0"/>
              <a:t> Sensor image</a:t>
            </a:r>
          </a:p>
        </p:txBody>
      </p:sp>
      <p:sp>
        <p:nvSpPr>
          <p:cNvPr id="52" name="Rectangle 51">
            <a:extLst>
              <a:ext uri="{FF2B5EF4-FFF2-40B4-BE49-F238E27FC236}">
                <a16:creationId xmlns:a16="http://schemas.microsoft.com/office/drawing/2014/main" id="{2DA8471B-7C49-40BF-94C2-CA9507FBE2AC}"/>
              </a:ext>
            </a:extLst>
          </p:cNvPr>
          <p:cNvSpPr/>
          <p:nvPr/>
        </p:nvSpPr>
        <p:spPr>
          <a:xfrm>
            <a:off x="120353" y="4140138"/>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下载</a:t>
            </a:r>
            <a:r>
              <a:rPr lang="en-US" sz="1050" dirty="0"/>
              <a:t> Manager image</a:t>
            </a:r>
          </a:p>
        </p:txBody>
      </p:sp>
      <p:sp>
        <p:nvSpPr>
          <p:cNvPr id="54" name="Rectangle 53">
            <a:extLst>
              <a:ext uri="{FF2B5EF4-FFF2-40B4-BE49-F238E27FC236}">
                <a16:creationId xmlns:a16="http://schemas.microsoft.com/office/drawing/2014/main" id="{F42A3355-B80E-4D9B-B13D-B01A9F655821}"/>
              </a:ext>
            </a:extLst>
          </p:cNvPr>
          <p:cNvSpPr/>
          <p:nvPr/>
        </p:nvSpPr>
        <p:spPr>
          <a:xfrm>
            <a:off x="120353" y="4800082"/>
            <a:ext cx="2053504"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下载</a:t>
            </a:r>
            <a:r>
              <a:rPr lang="en-US" sz="1050" dirty="0"/>
              <a:t> Updates file</a:t>
            </a:r>
          </a:p>
        </p:txBody>
      </p:sp>
      <p:cxnSp>
        <p:nvCxnSpPr>
          <p:cNvPr id="56" name="Straight Arrow Connector 55">
            <a:extLst>
              <a:ext uri="{FF2B5EF4-FFF2-40B4-BE49-F238E27FC236}">
                <a16:creationId xmlns:a16="http://schemas.microsoft.com/office/drawing/2014/main" id="{9F8DEBD1-9D32-4140-8182-926813F87F7A}"/>
              </a:ext>
            </a:extLst>
          </p:cNvPr>
          <p:cNvCxnSpPr>
            <a:cxnSpLocks/>
            <a:stCxn id="44" idx="2"/>
            <a:endCxn id="46" idx="0"/>
          </p:cNvCxnSpPr>
          <p:nvPr/>
        </p:nvCxnSpPr>
        <p:spPr>
          <a:xfrm>
            <a:off x="1147105"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FDA8CBA-DC25-40BF-851D-3104AA8B1957}"/>
              </a:ext>
            </a:extLst>
          </p:cNvPr>
          <p:cNvCxnSpPr>
            <a:cxnSpLocks/>
            <a:stCxn id="46" idx="2"/>
            <a:endCxn id="48" idx="0"/>
          </p:cNvCxnSpPr>
          <p:nvPr/>
        </p:nvCxnSpPr>
        <p:spPr>
          <a:xfrm>
            <a:off x="1147105"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576CF6-CA38-43E7-B398-599021030565}"/>
              </a:ext>
            </a:extLst>
          </p:cNvPr>
          <p:cNvCxnSpPr>
            <a:cxnSpLocks/>
            <a:stCxn id="48" idx="2"/>
            <a:endCxn id="50" idx="0"/>
          </p:cNvCxnSpPr>
          <p:nvPr/>
        </p:nvCxnSpPr>
        <p:spPr>
          <a:xfrm>
            <a:off x="1147105"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530BA25-9A30-4DCA-821E-1DD8FBA4C1DA}"/>
              </a:ext>
            </a:extLst>
          </p:cNvPr>
          <p:cNvCxnSpPr>
            <a:cxnSpLocks/>
            <a:stCxn id="50" idx="2"/>
            <a:endCxn id="52" idx="0"/>
          </p:cNvCxnSpPr>
          <p:nvPr/>
        </p:nvCxnSpPr>
        <p:spPr>
          <a:xfrm>
            <a:off x="1147105"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F545465-6AA7-4B4C-934D-24F6186F0FED}"/>
              </a:ext>
            </a:extLst>
          </p:cNvPr>
          <p:cNvCxnSpPr>
            <a:cxnSpLocks/>
            <a:stCxn id="52" idx="2"/>
            <a:endCxn id="54" idx="0"/>
          </p:cNvCxnSpPr>
          <p:nvPr/>
        </p:nvCxnSpPr>
        <p:spPr>
          <a:xfrm>
            <a:off x="1147105"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6AA5D59-507A-45CC-B75B-11C2FF9EDAD9}"/>
              </a:ext>
            </a:extLst>
          </p:cNvPr>
          <p:cNvSpPr/>
          <p:nvPr/>
        </p:nvSpPr>
        <p:spPr>
          <a:xfrm>
            <a:off x="120353" y="5460026"/>
            <a:ext cx="2053504"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载入传感器</a:t>
            </a:r>
            <a:endParaRPr lang="en-US" sz="1050" dirty="0"/>
          </a:p>
        </p:txBody>
      </p:sp>
      <p:cxnSp>
        <p:nvCxnSpPr>
          <p:cNvPr id="68" name="Straight Arrow Connector 67">
            <a:extLst>
              <a:ext uri="{FF2B5EF4-FFF2-40B4-BE49-F238E27FC236}">
                <a16:creationId xmlns:a16="http://schemas.microsoft.com/office/drawing/2014/main" id="{EDB8EFAE-40D8-4FC5-94FD-4B3E9B2F2696}"/>
              </a:ext>
            </a:extLst>
          </p:cNvPr>
          <p:cNvCxnSpPr>
            <a:cxnSpLocks/>
            <a:stCxn id="54" idx="2"/>
            <a:endCxn id="66" idx="0"/>
          </p:cNvCxnSpPr>
          <p:nvPr/>
        </p:nvCxnSpPr>
        <p:spPr>
          <a:xfrm>
            <a:off x="1147105"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58C192-2F8A-4804-97F5-ABF4369B0971}"/>
              </a:ext>
            </a:extLst>
          </p:cNvPr>
          <p:cNvCxnSpPr>
            <a:cxnSpLocks/>
            <a:stCxn id="66" idx="3"/>
            <a:endCxn id="4" idx="1"/>
          </p:cNvCxnSpPr>
          <p:nvPr/>
        </p:nvCxnSpPr>
        <p:spPr>
          <a:xfrm flipV="1">
            <a:off x="2173857" y="2515290"/>
            <a:ext cx="577362" cy="3122228"/>
          </a:xfrm>
          <a:prstGeom prst="bentConnector3">
            <a:avLst>
              <a:gd name="adj1" fmla="val 50000"/>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1EB01AE-8833-49EA-970B-4BBC2D4F93E1}"/>
              </a:ext>
            </a:extLst>
          </p:cNvPr>
          <p:cNvPicPr>
            <a:picLocks noChangeAspect="1"/>
          </p:cNvPicPr>
          <p:nvPr/>
        </p:nvPicPr>
        <p:blipFill>
          <a:blip r:embed="rId4"/>
          <a:stretch>
            <a:fillRect/>
          </a:stretch>
        </p:blipFill>
        <p:spPr>
          <a:xfrm>
            <a:off x="2751219" y="1498371"/>
            <a:ext cx="4157949" cy="203383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A84074D-45B6-4EA8-8D4E-E0D3B7CCED06}"/>
              </a:ext>
            </a:extLst>
          </p:cNvPr>
          <p:cNvSpPr/>
          <p:nvPr/>
        </p:nvSpPr>
        <p:spPr>
          <a:xfrm>
            <a:off x="5023263" y="4570860"/>
            <a:ext cx="1885906" cy="31518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93">
            <a:extLst>
              <a:ext uri="{FF2B5EF4-FFF2-40B4-BE49-F238E27FC236}">
                <a16:creationId xmlns:a16="http://schemas.microsoft.com/office/drawing/2014/main" id="{E0315FF5-46B4-486F-9355-440D018CF6A4}"/>
              </a:ext>
            </a:extLst>
          </p:cNvPr>
          <p:cNvCxnSpPr>
            <a:cxnSpLocks/>
            <a:stCxn id="10" idx="2"/>
            <a:endCxn id="7" idx="0"/>
          </p:cNvCxnSpPr>
          <p:nvPr/>
        </p:nvCxnSpPr>
        <p:spPr>
          <a:xfrm rot="16200000" flipH="1">
            <a:off x="3933640" y="2538283"/>
            <a:ext cx="2461071" cy="1604081"/>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Connector 93">
            <a:extLst>
              <a:ext uri="{FF2B5EF4-FFF2-40B4-BE49-F238E27FC236}">
                <a16:creationId xmlns:a16="http://schemas.microsoft.com/office/drawing/2014/main" id="{F2DD2E7C-74D1-479E-A333-83EDA54197FF}"/>
              </a:ext>
            </a:extLst>
          </p:cNvPr>
          <p:cNvCxnSpPr>
            <a:cxnSpLocks/>
            <a:stCxn id="7" idx="3"/>
            <a:endCxn id="37" idx="1"/>
          </p:cNvCxnSpPr>
          <p:nvPr/>
        </p:nvCxnSpPr>
        <p:spPr>
          <a:xfrm flipV="1">
            <a:off x="6909169" y="4233330"/>
            <a:ext cx="1179770" cy="495125"/>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CA9A81-EAD7-4F0E-969A-C7328CD2151C}"/>
              </a:ext>
            </a:extLst>
          </p:cNvPr>
          <p:cNvSpPr/>
          <p:nvPr/>
        </p:nvSpPr>
        <p:spPr>
          <a:xfrm>
            <a:off x="3981771" y="1901878"/>
            <a:ext cx="760728" cy="20791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C6039FBF-C4AC-416D-AC70-590272D70954}"/>
                  </a:ext>
                </a:extLst>
              </p:cNvPr>
              <p:cNvGraphicFramePr>
                <a:graphicFrameLocks noChangeAspect="1"/>
              </p:cNvGraphicFramePr>
              <p:nvPr>
                <p:extLst>
                  <p:ext uri="{D42A27DB-BD31-4B8C-83A1-F6EECF244321}">
                    <p14:modId xmlns:p14="http://schemas.microsoft.com/office/powerpoint/2010/main" val="380894375"/>
                  </p:ext>
                </p:extLst>
              </p:nvPr>
            </p:nvGraphicFramePr>
            <p:xfrm>
              <a:off x="7866087" y="6022837"/>
              <a:ext cx="1020792" cy="574196"/>
            </p:xfrm>
            <a:graphic>
              <a:graphicData uri="http://schemas.microsoft.com/office/powerpoint/2016/sectionzoom">
                <psez:sectionZm>
                  <psez:sectionZmObj sectionId="{B9A8043B-7736-4FB2-B93E-443DE536A7A6}">
                    <psez:zmPr id="{C5F596BC-96C9-457F-8CA0-26C0F733572C}" transitionDur="1000">
                      <p166:blipFill xmlns:p166="http://schemas.microsoft.com/office/powerpoint/2016/6/main">
                        <a:blip r:embed="rId5"/>
                        <a:stretch>
                          <a:fillRect/>
                        </a:stretch>
                      </p166:blipFill>
                      <p166:spPr xmlns:p166="http://schemas.microsoft.com/office/powerpoint/2016/6/main">
                        <a:xfrm>
                          <a:off x="0" y="0"/>
                          <a:ext cx="1020792" cy="574196"/>
                        </a:xfrm>
                        <a:prstGeom prst="rect">
                          <a:avLst/>
                        </a:prstGeom>
                        <a:ln w="3175">
                          <a:solidFill>
                            <a:prstClr val="ltGray"/>
                          </a:solidFill>
                        </a:ln>
                      </p166:spPr>
                    </psez:zmPr>
                  </psez:sectionZmObj>
                </psez:sectionZm>
              </a:graphicData>
            </a:graphic>
          </p:graphicFrame>
        </mc:Choice>
        <mc:Fallback xmlns="">
          <p:pic>
            <p:nvPicPr>
              <p:cNvPr id="28" name="Section Zoom 27">
                <a:hlinkClick r:id="rId6" action="ppaction://hlinksldjump"/>
                <a:extLst>
                  <a:ext uri="{FF2B5EF4-FFF2-40B4-BE49-F238E27FC236}">
                    <a16:creationId xmlns:a16="http://schemas.microsoft.com/office/drawing/2014/main" id="{C6039FBF-C4AC-416D-AC70-590272D70954}"/>
                  </a:ext>
                </a:extLst>
              </p:cNvPr>
              <p:cNvPicPr>
                <a:picLocks noGrp="1" noRot="1" noChangeAspect="1" noMove="1" noResize="1" noEditPoints="1" noAdjustHandles="1" noChangeArrowheads="1" noChangeShapeType="1"/>
              </p:cNvPicPr>
              <p:nvPr/>
            </p:nvPicPr>
            <p:blipFill>
              <a:blip r:embed="rId7"/>
              <a:stretch>
                <a:fillRect/>
              </a:stretch>
            </p:blipFill>
            <p:spPr>
              <a:xfrm>
                <a:off x="7866087" y="6022837"/>
                <a:ext cx="1020792" cy="574196"/>
              </a:xfrm>
              <a:prstGeom prst="rect">
                <a:avLst/>
              </a:prstGeom>
              <a:ln w="3175">
                <a:solidFill>
                  <a:prstClr val="ltGray"/>
                </a:solidFill>
              </a:ln>
            </p:spPr>
          </p:pic>
        </mc:Fallback>
      </mc:AlternateContent>
      <p:sp>
        <p:nvSpPr>
          <p:cNvPr id="30" name="Rectangle 29">
            <a:extLst>
              <a:ext uri="{FF2B5EF4-FFF2-40B4-BE49-F238E27FC236}">
                <a16:creationId xmlns:a16="http://schemas.microsoft.com/office/drawing/2014/main" id="{FB6B0472-59A0-42A9-9560-21042B014B5A}"/>
              </a:ext>
            </a:extLst>
          </p:cNvPr>
          <p:cNvSpPr/>
          <p:nvPr/>
        </p:nvSpPr>
        <p:spPr>
          <a:xfrm>
            <a:off x="4103192" y="5460025"/>
            <a:ext cx="2967182" cy="103821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085C89D-0A6A-4DE8-8902-C8EBE9CB7B75}"/>
              </a:ext>
            </a:extLst>
          </p:cNvPr>
          <p:cNvGrpSpPr/>
          <p:nvPr/>
        </p:nvGrpSpPr>
        <p:grpSpPr>
          <a:xfrm>
            <a:off x="8080317" y="3262412"/>
            <a:ext cx="3880122" cy="1135533"/>
            <a:chOff x="7805997" y="4012906"/>
            <a:chExt cx="3880122" cy="1135533"/>
          </a:xfrm>
        </p:grpSpPr>
        <p:pic>
          <p:nvPicPr>
            <p:cNvPr id="36" name="Picture 35">
              <a:extLst>
                <a:ext uri="{FF2B5EF4-FFF2-40B4-BE49-F238E27FC236}">
                  <a16:creationId xmlns:a16="http://schemas.microsoft.com/office/drawing/2014/main" id="{44952255-B9FA-4966-82AA-5CAD70A71635}"/>
                </a:ext>
              </a:extLst>
            </p:cNvPr>
            <p:cNvPicPr>
              <a:picLocks noChangeAspect="1"/>
            </p:cNvPicPr>
            <p:nvPr/>
          </p:nvPicPr>
          <p:blipFill>
            <a:blip r:embed="rId8"/>
            <a:stretch>
              <a:fillRect/>
            </a:stretch>
          </p:blipFill>
          <p:spPr>
            <a:xfrm>
              <a:off x="7805997" y="4012906"/>
              <a:ext cx="3880122" cy="1135533"/>
            </a:xfrm>
            <a:prstGeom prst="rect">
              <a:avLst/>
            </a:prstGeom>
            <a:ln>
              <a:noFill/>
            </a:ln>
            <a:effectLst>
              <a:outerShdw blurRad="292100" dist="139700" dir="2700000" algn="tl" rotWithShape="0">
                <a:srgbClr val="333333">
                  <a:alpha val="65000"/>
                </a:srgbClr>
              </a:outerShdw>
            </a:effectLst>
          </p:spPr>
        </p:pic>
        <p:sp>
          <p:nvSpPr>
            <p:cNvPr id="37" name="Rectangle 36">
              <a:extLst>
                <a:ext uri="{FF2B5EF4-FFF2-40B4-BE49-F238E27FC236}">
                  <a16:creationId xmlns:a16="http://schemas.microsoft.com/office/drawing/2014/main" id="{52C6E804-463D-40D1-A6AB-06BC418A080E}"/>
                </a:ext>
              </a:extLst>
            </p:cNvPr>
            <p:cNvSpPr/>
            <p:nvPr/>
          </p:nvSpPr>
          <p:spPr>
            <a:xfrm>
              <a:off x="7814619" y="4869437"/>
              <a:ext cx="998757" cy="22877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0291B5E8-FD84-4AEF-9D53-DEDDE6992DD1}"/>
              </a:ext>
            </a:extLst>
          </p:cNvPr>
          <p:cNvSpPr/>
          <p:nvPr/>
        </p:nvSpPr>
        <p:spPr>
          <a:xfrm>
            <a:off x="9883521" y="4772420"/>
            <a:ext cx="2076918" cy="163746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下载并复制到传感器上激活</a:t>
            </a:r>
            <a:endParaRPr lang="en-US" sz="1050" dirty="0"/>
          </a:p>
          <a:p>
            <a:endParaRPr lang="en-US" sz="1050" dirty="0"/>
          </a:p>
          <a:p>
            <a:r>
              <a:rPr lang="zh-CN" altLang="en-US" sz="1050" dirty="0"/>
              <a:t>每个注册传感器需要</a:t>
            </a:r>
            <a:r>
              <a:rPr lang="en-US" altLang="zh-CN" sz="1050" dirty="0"/>
              <a:t>1</a:t>
            </a:r>
            <a:r>
              <a:rPr lang="zh-CN" altLang="en-US" sz="1050" dirty="0"/>
              <a:t>个激活文件</a:t>
            </a:r>
            <a:r>
              <a:rPr lang="en-CA" altLang="zh-CN" sz="1050" dirty="0"/>
              <a:t>(activation file)</a:t>
            </a:r>
            <a:endParaRPr lang="en-US" sz="1050" dirty="0"/>
          </a:p>
          <a:p>
            <a:endParaRPr lang="en-US" sz="1050" dirty="0"/>
          </a:p>
          <a:p>
            <a:r>
              <a:rPr lang="zh-CN" altLang="en-US" sz="1050" dirty="0"/>
              <a:t>这适用于没有连接到云的传感器 </a:t>
            </a:r>
            <a:r>
              <a:rPr lang="en-US" sz="1050" dirty="0"/>
              <a:t>(</a:t>
            </a:r>
            <a:r>
              <a:rPr lang="en-US" sz="1050" dirty="0" err="1"/>
              <a:t>独立网络</a:t>
            </a:r>
            <a:r>
              <a:rPr lang="en-US" sz="1050" dirty="0"/>
              <a:t>)</a:t>
            </a:r>
          </a:p>
        </p:txBody>
      </p:sp>
      <p:cxnSp>
        <p:nvCxnSpPr>
          <p:cNvPr id="40" name="Straight Connector 93">
            <a:extLst>
              <a:ext uri="{FF2B5EF4-FFF2-40B4-BE49-F238E27FC236}">
                <a16:creationId xmlns:a16="http://schemas.microsoft.com/office/drawing/2014/main" id="{8542CBCA-7186-4439-B677-9353999BCF9B}"/>
              </a:ext>
            </a:extLst>
          </p:cNvPr>
          <p:cNvCxnSpPr>
            <a:cxnSpLocks/>
            <a:stCxn id="37" idx="3"/>
            <a:endCxn id="39" idx="1"/>
          </p:cNvCxnSpPr>
          <p:nvPr/>
        </p:nvCxnSpPr>
        <p:spPr>
          <a:xfrm>
            <a:off x="9087696" y="4233330"/>
            <a:ext cx="795825" cy="1357822"/>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9D2B9DD-3C1D-47D3-ABBF-53E219195475}"/>
              </a:ext>
            </a:extLst>
          </p:cNvPr>
          <p:cNvSpPr/>
          <p:nvPr/>
        </p:nvSpPr>
        <p:spPr>
          <a:xfrm>
            <a:off x="5179181" y="5013960"/>
            <a:ext cx="1051152" cy="31518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93">
            <a:extLst>
              <a:ext uri="{FF2B5EF4-FFF2-40B4-BE49-F238E27FC236}">
                <a16:creationId xmlns:a16="http://schemas.microsoft.com/office/drawing/2014/main" id="{97CB6726-D4A9-4886-B78E-B64E7A5A307B}"/>
              </a:ext>
            </a:extLst>
          </p:cNvPr>
          <p:cNvCxnSpPr>
            <a:cxnSpLocks/>
            <a:stCxn id="5" idx="1"/>
            <a:endCxn id="38" idx="0"/>
          </p:cNvCxnSpPr>
          <p:nvPr/>
        </p:nvCxnSpPr>
        <p:spPr>
          <a:xfrm rot="10800000" flipV="1">
            <a:off x="3503985" y="5171554"/>
            <a:ext cx="1675196" cy="595573"/>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9CEAF90-0F34-4233-B68A-37E996E1966E}"/>
              </a:ext>
            </a:extLst>
          </p:cNvPr>
          <p:cNvSpPr/>
          <p:nvPr/>
        </p:nvSpPr>
        <p:spPr>
          <a:xfrm>
            <a:off x="3026199" y="5767128"/>
            <a:ext cx="955571" cy="51141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t>云还是离线</a:t>
            </a:r>
            <a:r>
              <a:rPr lang="en-US" sz="1050" dirty="0"/>
              <a:t>?</a:t>
            </a:r>
          </a:p>
        </p:txBody>
      </p:sp>
    </p:spTree>
    <p:extLst>
      <p:ext uri="{BB962C8B-B14F-4D97-AF65-F5344CB8AC3E}">
        <p14:creationId xmlns:p14="http://schemas.microsoft.com/office/powerpoint/2010/main" val="400313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30" grpId="0" animBg="1"/>
      <p:bldP spid="39" grpId="0" animBg="1"/>
      <p:bldP spid="5" grpId="0" animBg="1"/>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2120781" y="1259175"/>
            <a:ext cx="7950437" cy="4339650"/>
          </a:xfrm>
          <a:prstGeom prst="rect">
            <a:avLst/>
          </a:prstGeom>
          <a:noFill/>
        </p:spPr>
        <p:txBody>
          <a:bodyPr wrap="square" rtlCol="0">
            <a:spAutoFit/>
          </a:bodyPr>
          <a:lstStyle/>
          <a:p>
            <a:pPr algn="ctr"/>
            <a:r>
              <a:rPr lang="en-US" sz="13800" dirty="0" err="1">
                <a:solidFill>
                  <a:schemeClr val="bg1"/>
                </a:solidFill>
              </a:rPr>
              <a:t>设置</a:t>
            </a:r>
            <a:br>
              <a:rPr lang="en-US" sz="13800" dirty="0">
                <a:solidFill>
                  <a:schemeClr val="bg1"/>
                </a:solidFill>
              </a:rPr>
            </a:br>
            <a:r>
              <a:rPr lang="en-US" sz="13800" dirty="0">
                <a:solidFill>
                  <a:schemeClr val="bg1"/>
                </a:solidFill>
              </a:rPr>
              <a:t>IoT Hub</a:t>
            </a:r>
          </a:p>
        </p:txBody>
      </p:sp>
    </p:spTree>
    <p:extLst>
      <p:ext uri="{BB962C8B-B14F-4D97-AF65-F5344CB8AC3E}">
        <p14:creationId xmlns:p14="http://schemas.microsoft.com/office/powerpoint/2010/main" val="605455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BE21F-23A9-415E-B474-28427C4524AA}"/>
              </a:ext>
            </a:extLst>
          </p:cNvPr>
          <p:cNvPicPr>
            <a:picLocks noChangeAspect="1"/>
          </p:cNvPicPr>
          <p:nvPr/>
        </p:nvPicPr>
        <p:blipFill>
          <a:blip r:embed="rId3"/>
          <a:stretch>
            <a:fillRect/>
          </a:stretch>
        </p:blipFill>
        <p:spPr>
          <a:xfrm>
            <a:off x="3263325" y="3782107"/>
            <a:ext cx="3017836" cy="2916949"/>
          </a:xfrm>
          <a:prstGeom prst="rect">
            <a:avLst/>
          </a:prstGeom>
          <a:ln>
            <a:noFill/>
          </a:ln>
          <a:effectLst>
            <a:outerShdw blurRad="292100" dist="139700" dir="2700000" algn="tl" rotWithShape="0">
              <a:srgbClr val="333333">
                <a:alpha val="65000"/>
              </a:srgbClr>
            </a:outerShdw>
          </a:effectLst>
        </p:spPr>
      </p:pic>
      <p:cxnSp>
        <p:nvCxnSpPr>
          <p:cNvPr id="70" name="Straight Connector 69">
            <a:extLst>
              <a:ext uri="{FF2B5EF4-FFF2-40B4-BE49-F238E27FC236}">
                <a16:creationId xmlns:a16="http://schemas.microsoft.com/office/drawing/2014/main" id="{2558C192-2F8A-4804-97F5-ABF4369B0971}"/>
              </a:ext>
            </a:extLst>
          </p:cNvPr>
          <p:cNvCxnSpPr>
            <a:cxnSpLocks/>
            <a:stCxn id="66" idx="3"/>
          </p:cNvCxnSpPr>
          <p:nvPr/>
        </p:nvCxnSpPr>
        <p:spPr>
          <a:xfrm>
            <a:off x="1798064" y="1899194"/>
            <a:ext cx="714035" cy="0"/>
          </a:xfrm>
          <a:prstGeom prst="straightConnector1">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1EB01AE-8833-49EA-970B-4BBC2D4F93E1}"/>
              </a:ext>
            </a:extLst>
          </p:cNvPr>
          <p:cNvPicPr>
            <a:picLocks noChangeAspect="1"/>
          </p:cNvPicPr>
          <p:nvPr/>
        </p:nvPicPr>
        <p:blipFill>
          <a:blip r:embed="rId4"/>
          <a:stretch>
            <a:fillRect/>
          </a:stretch>
        </p:blipFill>
        <p:spPr>
          <a:xfrm>
            <a:off x="2291510" y="1395163"/>
            <a:ext cx="4157949" cy="2033837"/>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B9CA9A81-EAD7-4F0E-969A-C7328CD2151C}"/>
              </a:ext>
            </a:extLst>
          </p:cNvPr>
          <p:cNvSpPr/>
          <p:nvPr/>
        </p:nvSpPr>
        <p:spPr>
          <a:xfrm>
            <a:off x="3539811" y="1807938"/>
            <a:ext cx="760728" cy="20791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设置</a:t>
            </a:r>
            <a:r>
              <a:rPr lang="en-US" sz="2800" dirty="0">
                <a:solidFill>
                  <a:schemeClr val="tx1">
                    <a:lumMod val="50000"/>
                    <a:lumOff val="50000"/>
                  </a:schemeClr>
                </a:solidFill>
              </a:rPr>
              <a:t> Azure: IoT Hub</a:t>
            </a:r>
            <a:endParaRPr lang="en-US" dirty="0">
              <a:solidFill>
                <a:schemeClr val="tx1">
                  <a:lumMod val="50000"/>
                  <a:lumOff val="50000"/>
                </a:schemeClr>
              </a:solidFill>
            </a:endParaRPr>
          </a:p>
        </p:txBody>
      </p:sp>
      <p:sp>
        <p:nvSpPr>
          <p:cNvPr id="66" name="Rectangle 65">
            <a:extLst>
              <a:ext uri="{FF2B5EF4-FFF2-40B4-BE49-F238E27FC236}">
                <a16:creationId xmlns:a16="http://schemas.microsoft.com/office/drawing/2014/main" id="{76AA5D59-507A-45CC-B75B-11C2FF9EDAD9}"/>
              </a:ext>
            </a:extLst>
          </p:cNvPr>
          <p:cNvSpPr/>
          <p:nvPr/>
        </p:nvSpPr>
        <p:spPr>
          <a:xfrm>
            <a:off x="267002" y="1546894"/>
            <a:ext cx="1531062" cy="7046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t>当你载入第一个传感器的时候</a:t>
            </a:r>
            <a:r>
              <a:rPr lang="zh-CN" altLang="en-US" sz="1050" dirty="0"/>
              <a:t>，系统会提示你这样做。</a:t>
            </a:r>
            <a:endParaRPr lang="en-US" sz="1050" dirty="0"/>
          </a:p>
        </p:txBody>
      </p:sp>
      <p:sp>
        <p:nvSpPr>
          <p:cNvPr id="7" name="Rectangle 6">
            <a:extLst>
              <a:ext uri="{FF2B5EF4-FFF2-40B4-BE49-F238E27FC236}">
                <a16:creationId xmlns:a16="http://schemas.microsoft.com/office/drawing/2014/main" id="{4A84074D-45B6-4EA8-8D4E-E0D3B7CCED06}"/>
              </a:ext>
            </a:extLst>
          </p:cNvPr>
          <p:cNvSpPr/>
          <p:nvPr/>
        </p:nvSpPr>
        <p:spPr>
          <a:xfrm>
            <a:off x="4132055" y="5624512"/>
            <a:ext cx="577969" cy="16192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93">
            <a:extLst>
              <a:ext uri="{FF2B5EF4-FFF2-40B4-BE49-F238E27FC236}">
                <a16:creationId xmlns:a16="http://schemas.microsoft.com/office/drawing/2014/main" id="{E0315FF5-46B4-486F-9355-440D018CF6A4}"/>
              </a:ext>
            </a:extLst>
          </p:cNvPr>
          <p:cNvCxnSpPr>
            <a:cxnSpLocks/>
            <a:stCxn id="10" idx="2"/>
            <a:endCxn id="7" idx="1"/>
          </p:cNvCxnSpPr>
          <p:nvPr/>
        </p:nvCxnSpPr>
        <p:spPr>
          <a:xfrm rot="16200000" flipH="1">
            <a:off x="2181302" y="3754722"/>
            <a:ext cx="3689626" cy="211880"/>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Connector 93">
            <a:extLst>
              <a:ext uri="{FF2B5EF4-FFF2-40B4-BE49-F238E27FC236}">
                <a16:creationId xmlns:a16="http://schemas.microsoft.com/office/drawing/2014/main" id="{F2DD2E7C-74D1-479E-A333-83EDA54197FF}"/>
              </a:ext>
            </a:extLst>
          </p:cNvPr>
          <p:cNvCxnSpPr>
            <a:cxnSpLocks/>
            <a:stCxn id="7" idx="3"/>
          </p:cNvCxnSpPr>
          <p:nvPr/>
        </p:nvCxnSpPr>
        <p:spPr>
          <a:xfrm>
            <a:off x="4710024" y="5705475"/>
            <a:ext cx="3062375" cy="0"/>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11A5B4F-F192-4BD2-BB6C-ED16C08BCEED}"/>
              </a:ext>
            </a:extLst>
          </p:cNvPr>
          <p:cNvPicPr>
            <a:picLocks noChangeAspect="1"/>
          </p:cNvPicPr>
          <p:nvPr/>
        </p:nvPicPr>
        <p:blipFill>
          <a:blip r:embed="rId5"/>
          <a:stretch>
            <a:fillRect/>
          </a:stretch>
        </p:blipFill>
        <p:spPr>
          <a:xfrm>
            <a:off x="7772399" y="4064507"/>
            <a:ext cx="3837093" cy="23621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221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2558C192-2F8A-4804-97F5-ABF4369B0971}"/>
              </a:ext>
            </a:extLst>
          </p:cNvPr>
          <p:cNvCxnSpPr>
            <a:cxnSpLocks/>
            <a:stCxn id="66" idx="3"/>
          </p:cNvCxnSpPr>
          <p:nvPr/>
        </p:nvCxnSpPr>
        <p:spPr>
          <a:xfrm>
            <a:off x="1798064" y="2586372"/>
            <a:ext cx="703836" cy="0"/>
          </a:xfrm>
          <a:prstGeom prst="straightConnector1">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设置</a:t>
            </a:r>
            <a:r>
              <a:rPr lang="en-US" sz="2800" dirty="0">
                <a:solidFill>
                  <a:schemeClr val="tx1">
                    <a:lumMod val="50000"/>
                    <a:lumOff val="50000"/>
                  </a:schemeClr>
                </a:solidFill>
              </a:rPr>
              <a:t> Azure: IoT Hub</a:t>
            </a:r>
            <a:endParaRPr lang="en-US" dirty="0">
              <a:solidFill>
                <a:schemeClr val="tx1">
                  <a:lumMod val="50000"/>
                  <a:lumOff val="50000"/>
                </a:schemeClr>
              </a:solidFill>
            </a:endParaRPr>
          </a:p>
        </p:txBody>
      </p:sp>
      <p:sp>
        <p:nvSpPr>
          <p:cNvPr id="66" name="Rectangle 65">
            <a:extLst>
              <a:ext uri="{FF2B5EF4-FFF2-40B4-BE49-F238E27FC236}">
                <a16:creationId xmlns:a16="http://schemas.microsoft.com/office/drawing/2014/main" id="{76AA5D59-507A-45CC-B75B-11C2FF9EDAD9}"/>
              </a:ext>
            </a:extLst>
          </p:cNvPr>
          <p:cNvSpPr/>
          <p:nvPr/>
        </p:nvSpPr>
        <p:spPr>
          <a:xfrm>
            <a:off x="267002" y="1546894"/>
            <a:ext cx="1531062" cy="207895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t>Basics:</a:t>
            </a:r>
          </a:p>
          <a:p>
            <a:pPr marL="171450" indent="-171450">
              <a:buFont typeface="Arial" panose="020B0604020202020204" pitchFamily="34" charset="0"/>
              <a:buChar char="•"/>
            </a:pPr>
            <a:r>
              <a:rPr lang="zh-CN" altLang="en-US" sz="1050" dirty="0"/>
              <a:t>选择正确的订阅</a:t>
            </a:r>
            <a:endParaRPr lang="en-US" sz="1050" dirty="0"/>
          </a:p>
          <a:p>
            <a:endParaRPr lang="en-US" sz="1050" dirty="0"/>
          </a:p>
          <a:p>
            <a:pPr marL="171450" indent="-171450">
              <a:buFont typeface="Arial" panose="020B0604020202020204" pitchFamily="34" charset="0"/>
              <a:buChar char="•"/>
            </a:pPr>
            <a:r>
              <a:rPr lang="zh-CN" altLang="en-US" sz="1050" dirty="0"/>
              <a:t>选择或创建一个资源组专用于</a:t>
            </a:r>
            <a:r>
              <a:rPr lang="en-US" sz="1050" dirty="0"/>
              <a:t>Defender for IoT</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err="1"/>
              <a:t>为</a:t>
            </a:r>
            <a:r>
              <a:rPr lang="zh-CN" altLang="en-US" sz="1050" dirty="0"/>
              <a:t> </a:t>
            </a:r>
            <a:r>
              <a:rPr lang="en-US" sz="1050" dirty="0"/>
              <a:t>IoT hub</a:t>
            </a:r>
            <a:r>
              <a:rPr lang="zh-CN" altLang="en-US" sz="1050" dirty="0"/>
              <a:t> </a:t>
            </a:r>
            <a:r>
              <a:rPr lang="en-US" sz="1050" dirty="0" err="1"/>
              <a:t>提供唯一的名称</a:t>
            </a:r>
            <a:endParaRPr lang="en-US" sz="1050" dirty="0"/>
          </a:p>
        </p:txBody>
      </p:sp>
      <p:grpSp>
        <p:nvGrpSpPr>
          <p:cNvPr id="23" name="Group 22">
            <a:extLst>
              <a:ext uri="{FF2B5EF4-FFF2-40B4-BE49-F238E27FC236}">
                <a16:creationId xmlns:a16="http://schemas.microsoft.com/office/drawing/2014/main" id="{D3C1E9EA-B374-4F2C-8FAB-6D45B30B9BDC}"/>
              </a:ext>
            </a:extLst>
          </p:cNvPr>
          <p:cNvGrpSpPr/>
          <p:nvPr/>
        </p:nvGrpSpPr>
        <p:grpSpPr>
          <a:xfrm>
            <a:off x="7556447" y="1303103"/>
            <a:ext cx="3166074" cy="1927791"/>
            <a:chOff x="4295775" y="4365624"/>
            <a:chExt cx="3166074" cy="1927791"/>
          </a:xfrm>
        </p:grpSpPr>
        <p:pic>
          <p:nvPicPr>
            <p:cNvPr id="17" name="Picture 16">
              <a:extLst>
                <a:ext uri="{FF2B5EF4-FFF2-40B4-BE49-F238E27FC236}">
                  <a16:creationId xmlns:a16="http://schemas.microsoft.com/office/drawing/2014/main" id="{D3B1B17D-3C28-45E4-A4DD-B18E5E5ED8E3}"/>
                </a:ext>
              </a:extLst>
            </p:cNvPr>
            <p:cNvPicPr>
              <a:picLocks noChangeAspect="1"/>
            </p:cNvPicPr>
            <p:nvPr/>
          </p:nvPicPr>
          <p:blipFill rotWithShape="1">
            <a:blip r:embed="rId3"/>
            <a:srcRect t="1285" r="2536"/>
            <a:stretch/>
          </p:blipFill>
          <p:spPr>
            <a:xfrm>
              <a:off x="4295775" y="4365624"/>
              <a:ext cx="3166074" cy="192779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A84074D-45B6-4EA8-8D4E-E0D3B7CCED06}"/>
                </a:ext>
              </a:extLst>
            </p:cNvPr>
            <p:cNvSpPr/>
            <p:nvPr/>
          </p:nvSpPr>
          <p:spPr>
            <a:xfrm>
              <a:off x="4494365" y="5292864"/>
              <a:ext cx="2828455" cy="4678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EE6464D9-F1CF-419D-835A-AF8BE23E232D}"/>
              </a:ext>
            </a:extLst>
          </p:cNvPr>
          <p:cNvPicPr>
            <a:picLocks noChangeAspect="1"/>
          </p:cNvPicPr>
          <p:nvPr/>
        </p:nvPicPr>
        <p:blipFill>
          <a:blip r:embed="rId4"/>
          <a:stretch>
            <a:fillRect/>
          </a:stretch>
        </p:blipFill>
        <p:spPr>
          <a:xfrm>
            <a:off x="2334173" y="1541033"/>
            <a:ext cx="4135379" cy="2501187"/>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C3FE34EC-EC4C-4FE0-B0F2-F763B2923972}"/>
              </a:ext>
            </a:extLst>
          </p:cNvPr>
          <p:cNvSpPr/>
          <p:nvPr/>
        </p:nvSpPr>
        <p:spPr>
          <a:xfrm>
            <a:off x="3758243" y="3367087"/>
            <a:ext cx="537532" cy="18119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93">
            <a:extLst>
              <a:ext uri="{FF2B5EF4-FFF2-40B4-BE49-F238E27FC236}">
                <a16:creationId xmlns:a16="http://schemas.microsoft.com/office/drawing/2014/main" id="{E0315FF5-46B4-486F-9355-440D018CF6A4}"/>
              </a:ext>
            </a:extLst>
          </p:cNvPr>
          <p:cNvCxnSpPr>
            <a:cxnSpLocks/>
            <a:stCxn id="14" idx="3"/>
            <a:endCxn id="7" idx="1"/>
          </p:cNvCxnSpPr>
          <p:nvPr/>
        </p:nvCxnSpPr>
        <p:spPr>
          <a:xfrm flipV="1">
            <a:off x="4295775" y="2464271"/>
            <a:ext cx="3459262" cy="993415"/>
          </a:xfrm>
          <a:prstGeom prst="bentConnector3">
            <a:avLst>
              <a:gd name="adj1" fmla="val 78678"/>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38E29EB-3FA0-4631-B312-F2E501AEB6C4}"/>
              </a:ext>
            </a:extLst>
          </p:cNvPr>
          <p:cNvSpPr/>
          <p:nvPr/>
        </p:nvSpPr>
        <p:spPr>
          <a:xfrm>
            <a:off x="3758243" y="3765550"/>
            <a:ext cx="2626682" cy="20927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9890AEF-5DC4-427D-A1E3-19CA68149BA6}"/>
              </a:ext>
            </a:extLst>
          </p:cNvPr>
          <p:cNvPicPr>
            <a:picLocks noChangeAspect="1"/>
          </p:cNvPicPr>
          <p:nvPr/>
        </p:nvPicPr>
        <p:blipFill>
          <a:blip r:embed="rId5"/>
          <a:stretch>
            <a:fillRect/>
          </a:stretch>
        </p:blipFill>
        <p:spPr>
          <a:xfrm>
            <a:off x="7005661" y="3700300"/>
            <a:ext cx="4267646" cy="2921306"/>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487049D0-73E1-4BB0-8818-28A1CD78B97F}"/>
              </a:ext>
            </a:extLst>
          </p:cNvPr>
          <p:cNvSpPr/>
          <p:nvPr/>
        </p:nvSpPr>
        <p:spPr>
          <a:xfrm>
            <a:off x="8548777" y="6366295"/>
            <a:ext cx="1043798" cy="25531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93">
            <a:extLst>
              <a:ext uri="{FF2B5EF4-FFF2-40B4-BE49-F238E27FC236}">
                <a16:creationId xmlns:a16="http://schemas.microsoft.com/office/drawing/2014/main" id="{C1882AE2-12C5-4F92-9DC3-A5EF859627A9}"/>
              </a:ext>
            </a:extLst>
          </p:cNvPr>
          <p:cNvCxnSpPr>
            <a:cxnSpLocks/>
            <a:stCxn id="26" idx="2"/>
            <a:endCxn id="34" idx="1"/>
          </p:cNvCxnSpPr>
          <p:nvPr/>
        </p:nvCxnSpPr>
        <p:spPr>
          <a:xfrm rot="16200000" flipH="1">
            <a:off x="5550616" y="3495790"/>
            <a:ext cx="2519128" cy="3477193"/>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46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2558C192-2F8A-4804-97F5-ABF4369B0971}"/>
              </a:ext>
            </a:extLst>
          </p:cNvPr>
          <p:cNvCxnSpPr>
            <a:cxnSpLocks/>
            <a:stCxn id="66" idx="3"/>
          </p:cNvCxnSpPr>
          <p:nvPr/>
        </p:nvCxnSpPr>
        <p:spPr>
          <a:xfrm>
            <a:off x="1798064" y="2285915"/>
            <a:ext cx="755355" cy="0"/>
          </a:xfrm>
          <a:prstGeom prst="straightConnector1">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B5E8C9-A4B0-4ED0-B10F-6F94D1F3737B}"/>
              </a:ext>
            </a:extLst>
          </p:cNvPr>
          <p:cNvPicPr>
            <a:picLocks noChangeAspect="1"/>
          </p:cNvPicPr>
          <p:nvPr/>
        </p:nvPicPr>
        <p:blipFill>
          <a:blip r:embed="rId3"/>
          <a:stretch>
            <a:fillRect/>
          </a:stretch>
        </p:blipFill>
        <p:spPr>
          <a:xfrm>
            <a:off x="2357892" y="1434314"/>
            <a:ext cx="5591955" cy="421063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设置</a:t>
            </a:r>
            <a:r>
              <a:rPr lang="en-US" sz="2800" dirty="0">
                <a:solidFill>
                  <a:schemeClr val="tx1">
                    <a:lumMod val="50000"/>
                    <a:lumOff val="50000"/>
                  </a:schemeClr>
                </a:solidFill>
              </a:rPr>
              <a:t> Azure: IoT Hub</a:t>
            </a:r>
            <a:endParaRPr lang="en-US" dirty="0">
              <a:solidFill>
                <a:schemeClr val="tx1">
                  <a:lumMod val="50000"/>
                  <a:lumOff val="50000"/>
                </a:schemeClr>
              </a:solidFill>
            </a:endParaRPr>
          </a:p>
        </p:txBody>
      </p:sp>
      <p:sp>
        <p:nvSpPr>
          <p:cNvPr id="66" name="Rectangle 65">
            <a:extLst>
              <a:ext uri="{FF2B5EF4-FFF2-40B4-BE49-F238E27FC236}">
                <a16:creationId xmlns:a16="http://schemas.microsoft.com/office/drawing/2014/main" id="{76AA5D59-507A-45CC-B75B-11C2FF9EDAD9}"/>
              </a:ext>
            </a:extLst>
          </p:cNvPr>
          <p:cNvSpPr/>
          <p:nvPr/>
        </p:nvSpPr>
        <p:spPr>
          <a:xfrm>
            <a:off x="267002" y="1546893"/>
            <a:ext cx="1531062" cy="147804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t>Networking:</a:t>
            </a:r>
          </a:p>
          <a:p>
            <a:pPr marL="171450" indent="-171450">
              <a:buFont typeface="Arial" panose="020B0604020202020204" pitchFamily="34" charset="0"/>
              <a:buChar char="•"/>
            </a:pPr>
            <a:r>
              <a:rPr lang="en-US" sz="1050" dirty="0" err="1"/>
              <a:t>推荐的</a:t>
            </a:r>
            <a:r>
              <a:rPr lang="en-US" sz="1050" dirty="0"/>
              <a:t> Public endpoint</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zh-CN" altLang="en-US" sz="1050" dirty="0"/>
              <a:t>如果您的设计需要</a:t>
            </a:r>
            <a:r>
              <a:rPr lang="en-US" sz="1050" dirty="0"/>
              <a:t>Private endpoint</a:t>
            </a:r>
            <a:r>
              <a:rPr lang="zh-CN" altLang="en-US" sz="1050" dirty="0"/>
              <a:t>， 请使用该链接进行研究。</a:t>
            </a:r>
            <a:endParaRPr lang="en-US" sz="1050" dirty="0"/>
          </a:p>
          <a:p>
            <a:pPr marL="171450" indent="-171450">
              <a:buFont typeface="Arial" panose="020B0604020202020204" pitchFamily="34" charset="0"/>
              <a:buChar char="•"/>
            </a:pPr>
            <a:endParaRPr lang="en-US" sz="1050" dirty="0"/>
          </a:p>
        </p:txBody>
      </p:sp>
      <p:sp>
        <p:nvSpPr>
          <p:cNvPr id="7" name="Rectangle 6">
            <a:extLst>
              <a:ext uri="{FF2B5EF4-FFF2-40B4-BE49-F238E27FC236}">
                <a16:creationId xmlns:a16="http://schemas.microsoft.com/office/drawing/2014/main" id="{4A84074D-45B6-4EA8-8D4E-E0D3B7CCED06}"/>
              </a:ext>
            </a:extLst>
          </p:cNvPr>
          <p:cNvSpPr/>
          <p:nvPr/>
        </p:nvSpPr>
        <p:spPr>
          <a:xfrm>
            <a:off x="4584934" y="3024937"/>
            <a:ext cx="1953889" cy="23857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F9359D-B8FE-434E-AF08-F9C6D03EBAF3}"/>
              </a:ext>
            </a:extLst>
          </p:cNvPr>
          <p:cNvSpPr/>
          <p:nvPr/>
        </p:nvSpPr>
        <p:spPr>
          <a:xfrm>
            <a:off x="5136617" y="5253485"/>
            <a:ext cx="1531603" cy="32399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499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2558C192-2F8A-4804-97F5-ABF4369B0971}"/>
              </a:ext>
            </a:extLst>
          </p:cNvPr>
          <p:cNvCxnSpPr>
            <a:cxnSpLocks/>
            <a:stCxn id="66" idx="3"/>
          </p:cNvCxnSpPr>
          <p:nvPr/>
        </p:nvCxnSpPr>
        <p:spPr>
          <a:xfrm>
            <a:off x="2303252" y="2554801"/>
            <a:ext cx="983412" cy="0"/>
          </a:xfrm>
          <a:prstGeom prst="straightConnector1">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设置</a:t>
            </a:r>
            <a:r>
              <a:rPr lang="en-US" sz="2800" dirty="0">
                <a:solidFill>
                  <a:schemeClr val="tx1">
                    <a:lumMod val="50000"/>
                    <a:lumOff val="50000"/>
                  </a:schemeClr>
                </a:solidFill>
              </a:rPr>
              <a:t> Azure: IoT Hub</a:t>
            </a:r>
            <a:endParaRPr lang="en-US" dirty="0">
              <a:solidFill>
                <a:schemeClr val="tx1">
                  <a:lumMod val="50000"/>
                  <a:lumOff val="50000"/>
                </a:schemeClr>
              </a:solidFill>
            </a:endParaRPr>
          </a:p>
        </p:txBody>
      </p:sp>
      <p:sp>
        <p:nvSpPr>
          <p:cNvPr id="66" name="Rectangle 65">
            <a:extLst>
              <a:ext uri="{FF2B5EF4-FFF2-40B4-BE49-F238E27FC236}">
                <a16:creationId xmlns:a16="http://schemas.microsoft.com/office/drawing/2014/main" id="{76AA5D59-507A-45CC-B75B-11C2FF9EDAD9}"/>
              </a:ext>
            </a:extLst>
          </p:cNvPr>
          <p:cNvSpPr/>
          <p:nvPr/>
        </p:nvSpPr>
        <p:spPr>
          <a:xfrm>
            <a:off x="267001" y="1546893"/>
            <a:ext cx="2036251" cy="201581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t>Management:</a:t>
            </a:r>
          </a:p>
          <a:p>
            <a:pPr marL="171450" indent="-171450">
              <a:buFont typeface="Arial" panose="020B0604020202020204" pitchFamily="34" charset="0"/>
              <a:buChar char="•"/>
            </a:pPr>
            <a:r>
              <a:rPr lang="en-US" sz="1050" dirty="0"/>
              <a:t>建议从S1 </a:t>
            </a:r>
            <a:r>
              <a:rPr lang="en-US" sz="1050" dirty="0" err="1"/>
              <a:t>tier开始</a:t>
            </a:r>
            <a:r>
              <a:rPr lang="en-US" sz="1050" dirty="0"/>
              <a:t>, </a:t>
            </a:r>
            <a:r>
              <a:rPr lang="zh-CN" altLang="en-US" sz="1050" dirty="0"/>
              <a:t>根据需要进行升级</a:t>
            </a:r>
            <a:br>
              <a:rPr lang="en-US" sz="1050" dirty="0"/>
            </a:br>
            <a:endParaRPr lang="en-US" sz="1050" dirty="0"/>
          </a:p>
          <a:p>
            <a:pPr marL="171450" indent="-171450">
              <a:buFont typeface="Arial" panose="020B0604020202020204" pitchFamily="34" charset="0"/>
              <a:buChar char="•"/>
            </a:pPr>
            <a:r>
              <a:rPr lang="en-US" sz="1050" dirty="0" err="1"/>
              <a:t>确保</a:t>
            </a:r>
            <a:r>
              <a:rPr lang="en-US" sz="1050" dirty="0"/>
              <a:t> “Defender for IoT” </a:t>
            </a:r>
            <a:r>
              <a:rPr lang="en-US" sz="1050" dirty="0" err="1"/>
              <a:t>已开启</a:t>
            </a:r>
            <a:br>
              <a:rPr lang="en-US" sz="1050" dirty="0"/>
            </a:br>
            <a:endParaRPr lang="en-US" sz="1050" dirty="0"/>
          </a:p>
          <a:p>
            <a:pPr marL="171450" indent="-171450">
              <a:buFont typeface="Arial" panose="020B0604020202020204" pitchFamily="34" charset="0"/>
              <a:buChar char="•"/>
            </a:pPr>
            <a:r>
              <a:rPr lang="en-US" sz="1050" dirty="0"/>
              <a:t>Tags </a:t>
            </a:r>
            <a:r>
              <a:rPr lang="en-US" sz="1050" dirty="0" err="1"/>
              <a:t>是可选择的</a:t>
            </a:r>
            <a:br>
              <a:rPr lang="en-US" sz="1050" dirty="0"/>
            </a:br>
            <a:endParaRPr lang="en-US" sz="1050" dirty="0"/>
          </a:p>
          <a:p>
            <a:pPr marL="171450" indent="-171450">
              <a:buFont typeface="Arial" panose="020B0604020202020204" pitchFamily="34" charset="0"/>
              <a:buChar char="•"/>
            </a:pPr>
            <a:r>
              <a:rPr lang="en-US" sz="1050" dirty="0"/>
              <a:t>Review and create</a:t>
            </a:r>
          </a:p>
          <a:p>
            <a:pPr marL="171450" indent="-171450">
              <a:buFont typeface="Arial" panose="020B0604020202020204" pitchFamily="34" charset="0"/>
              <a:buChar char="•"/>
            </a:pPr>
            <a:endParaRPr lang="en-US" sz="1050" dirty="0"/>
          </a:p>
        </p:txBody>
      </p:sp>
      <p:grpSp>
        <p:nvGrpSpPr>
          <p:cNvPr id="16" name="Group 15">
            <a:extLst>
              <a:ext uri="{FF2B5EF4-FFF2-40B4-BE49-F238E27FC236}">
                <a16:creationId xmlns:a16="http://schemas.microsoft.com/office/drawing/2014/main" id="{68BA35F0-EAC2-4083-9E13-723125538241}"/>
              </a:ext>
            </a:extLst>
          </p:cNvPr>
          <p:cNvGrpSpPr/>
          <p:nvPr/>
        </p:nvGrpSpPr>
        <p:grpSpPr>
          <a:xfrm>
            <a:off x="2820838" y="1434314"/>
            <a:ext cx="5109456" cy="4874770"/>
            <a:chOff x="2820838" y="1434314"/>
            <a:chExt cx="5109456" cy="4874770"/>
          </a:xfrm>
        </p:grpSpPr>
        <p:pic>
          <p:nvPicPr>
            <p:cNvPr id="4" name="Picture 3">
              <a:extLst>
                <a:ext uri="{FF2B5EF4-FFF2-40B4-BE49-F238E27FC236}">
                  <a16:creationId xmlns:a16="http://schemas.microsoft.com/office/drawing/2014/main" id="{C6A58E50-42DC-4575-AB94-4A31B9100AE6}"/>
                </a:ext>
              </a:extLst>
            </p:cNvPr>
            <p:cNvPicPr>
              <a:picLocks noChangeAspect="1"/>
            </p:cNvPicPr>
            <p:nvPr/>
          </p:nvPicPr>
          <p:blipFill>
            <a:blip r:embed="rId3"/>
            <a:stretch>
              <a:fillRect/>
            </a:stretch>
          </p:blipFill>
          <p:spPr>
            <a:xfrm>
              <a:off x="2820838" y="1434314"/>
              <a:ext cx="5109456" cy="487477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DAAE9FE6-364F-4194-8C2E-7ADA5146F6B6}"/>
                </a:ext>
              </a:extLst>
            </p:cNvPr>
            <p:cNvSpPr/>
            <p:nvPr/>
          </p:nvSpPr>
          <p:spPr>
            <a:xfrm>
              <a:off x="4379341" y="2614714"/>
              <a:ext cx="3444813" cy="3355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687C23F9-AAAB-4F51-9A11-A53204D6CE08}"/>
              </a:ext>
            </a:extLst>
          </p:cNvPr>
          <p:cNvSpPr/>
          <p:nvPr/>
        </p:nvSpPr>
        <p:spPr>
          <a:xfrm>
            <a:off x="4379342" y="3545703"/>
            <a:ext cx="624396" cy="21667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34C2FD-2155-4678-A18F-1AEB8DCE58F7}"/>
              </a:ext>
            </a:extLst>
          </p:cNvPr>
          <p:cNvSpPr/>
          <p:nvPr/>
        </p:nvSpPr>
        <p:spPr>
          <a:xfrm>
            <a:off x="4954016" y="6091238"/>
            <a:ext cx="795908" cy="1940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CBE6FFD1-DD7D-4619-9A62-905A5CBBE6DF}"/>
              </a:ext>
            </a:extLst>
          </p:cNvPr>
          <p:cNvPicPr>
            <a:picLocks noChangeAspect="1"/>
          </p:cNvPicPr>
          <p:nvPr/>
        </p:nvPicPr>
        <p:blipFill>
          <a:blip r:embed="rId4"/>
          <a:stretch>
            <a:fillRect/>
          </a:stretch>
        </p:blipFill>
        <p:spPr>
          <a:xfrm>
            <a:off x="8775704" y="5639882"/>
            <a:ext cx="2841532" cy="1020703"/>
          </a:xfrm>
          <a:prstGeom prst="rect">
            <a:avLst/>
          </a:prstGeom>
          <a:ln>
            <a:noFill/>
          </a:ln>
          <a:effectLst>
            <a:outerShdw blurRad="292100" dist="139700" dir="2700000" algn="tl" rotWithShape="0">
              <a:srgbClr val="333333">
                <a:alpha val="65000"/>
              </a:srgbClr>
            </a:outerShdw>
          </a:effectLst>
        </p:spPr>
      </p:pic>
      <p:cxnSp>
        <p:nvCxnSpPr>
          <p:cNvPr id="3" name="Straight Connector 93">
            <a:extLst>
              <a:ext uri="{FF2B5EF4-FFF2-40B4-BE49-F238E27FC236}">
                <a16:creationId xmlns:a16="http://schemas.microsoft.com/office/drawing/2014/main" id="{062BAFB2-D780-4416-8F0F-473D2885A0B7}"/>
              </a:ext>
            </a:extLst>
          </p:cNvPr>
          <p:cNvCxnSpPr>
            <a:cxnSpLocks/>
            <a:stCxn id="20" idx="2"/>
          </p:cNvCxnSpPr>
          <p:nvPr/>
        </p:nvCxnSpPr>
        <p:spPr>
          <a:xfrm rot="16200000" flipH="1">
            <a:off x="6945851" y="4691391"/>
            <a:ext cx="218554" cy="3406316"/>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27D488-8527-4044-AD2F-879011D69A4D}"/>
              </a:ext>
            </a:extLst>
          </p:cNvPr>
          <p:cNvSpPr txBox="1"/>
          <p:nvPr/>
        </p:nvSpPr>
        <p:spPr>
          <a:xfrm>
            <a:off x="8785744" y="5184324"/>
            <a:ext cx="994759" cy="369332"/>
          </a:xfrm>
          <a:prstGeom prst="rect">
            <a:avLst/>
          </a:prstGeom>
          <a:noFill/>
        </p:spPr>
        <p:txBody>
          <a:bodyPr wrap="none" rtlCol="0">
            <a:spAutoFit/>
          </a:bodyPr>
          <a:lstStyle/>
          <a:p>
            <a:r>
              <a:rPr lang="en-US"/>
              <a:t>Optional</a:t>
            </a:r>
          </a:p>
        </p:txBody>
      </p:sp>
    </p:spTree>
    <p:extLst>
      <p:ext uri="{BB962C8B-B14F-4D97-AF65-F5344CB8AC3E}">
        <p14:creationId xmlns:p14="http://schemas.microsoft.com/office/powerpoint/2010/main" val="232769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设置</a:t>
            </a:r>
            <a:r>
              <a:rPr lang="en-US" sz="2800" dirty="0">
                <a:solidFill>
                  <a:schemeClr val="tx1">
                    <a:lumMod val="50000"/>
                    <a:lumOff val="50000"/>
                  </a:schemeClr>
                </a:solidFill>
              </a:rPr>
              <a:t> Azure: IoT Hub</a:t>
            </a:r>
            <a:endParaRPr lang="en-US" dirty="0">
              <a:solidFill>
                <a:schemeClr val="tx1">
                  <a:lumMod val="50000"/>
                  <a:lumOff val="50000"/>
                </a:schemeClr>
              </a:solidFill>
            </a:endParaRPr>
          </a:p>
        </p:txBody>
      </p:sp>
      <p:sp>
        <p:nvSpPr>
          <p:cNvPr id="18" name="Rectangle 17">
            <a:extLst>
              <a:ext uri="{FF2B5EF4-FFF2-40B4-BE49-F238E27FC236}">
                <a16:creationId xmlns:a16="http://schemas.microsoft.com/office/drawing/2014/main" id="{687C23F9-AAAB-4F51-9A11-A53204D6CE08}"/>
              </a:ext>
            </a:extLst>
          </p:cNvPr>
          <p:cNvSpPr/>
          <p:nvPr/>
        </p:nvSpPr>
        <p:spPr>
          <a:xfrm>
            <a:off x="4379342" y="3545703"/>
            <a:ext cx="624396" cy="21667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BC2437-3FEB-4F40-A5BD-420D317935DD}"/>
              </a:ext>
            </a:extLst>
          </p:cNvPr>
          <p:cNvPicPr>
            <a:picLocks noChangeAspect="1"/>
          </p:cNvPicPr>
          <p:nvPr/>
        </p:nvPicPr>
        <p:blipFill>
          <a:blip r:embed="rId3"/>
          <a:stretch>
            <a:fillRect/>
          </a:stretch>
        </p:blipFill>
        <p:spPr>
          <a:xfrm>
            <a:off x="1097993" y="1805930"/>
            <a:ext cx="9793067" cy="3696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1650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838200" y="365125"/>
            <a:ext cx="5633542" cy="1325563"/>
          </a:xfrm>
        </p:spPr>
        <p:txBody>
          <a:bodyPr/>
          <a:lstStyle/>
          <a:p>
            <a:r>
              <a:rPr lang="en-US" dirty="0"/>
              <a:t>Azure Defender for IoT</a:t>
            </a:r>
            <a:br>
              <a:rPr lang="en-US" dirty="0"/>
            </a:br>
            <a:r>
              <a:rPr lang="en-US" sz="2800" dirty="0">
                <a:solidFill>
                  <a:schemeClr val="tx1">
                    <a:lumMod val="50000"/>
                    <a:lumOff val="50000"/>
                  </a:schemeClr>
                </a:solidFill>
              </a:rPr>
              <a:t>解决方案讲解</a:t>
            </a:r>
            <a:endParaRPr lang="en-US" dirty="0">
              <a:solidFill>
                <a:schemeClr val="tx1">
                  <a:lumMod val="50000"/>
                  <a:lumOff val="50000"/>
                </a:schemeClr>
              </a:solidFill>
            </a:endParaRPr>
          </a:p>
        </p:txBody>
      </p:sp>
      <p:sp>
        <p:nvSpPr>
          <p:cNvPr id="14" name="Rectangle 13">
            <a:extLst>
              <a:ext uri="{FF2B5EF4-FFF2-40B4-BE49-F238E27FC236}">
                <a16:creationId xmlns:a16="http://schemas.microsoft.com/office/drawing/2014/main" id="{FE824882-D661-472E-ADF7-6026E9455299}"/>
              </a:ext>
            </a:extLst>
          </p:cNvPr>
          <p:cNvSpPr/>
          <p:nvPr/>
        </p:nvSpPr>
        <p:spPr>
          <a:xfrm>
            <a:off x="6805028" y="3273822"/>
            <a:ext cx="1401638" cy="84959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全面部署</a:t>
            </a:r>
          </a:p>
        </p:txBody>
      </p:sp>
      <p:sp>
        <p:nvSpPr>
          <p:cNvPr id="15" name="Rectangle 14">
            <a:extLst>
              <a:ext uri="{FF2B5EF4-FFF2-40B4-BE49-F238E27FC236}">
                <a16:creationId xmlns:a16="http://schemas.microsoft.com/office/drawing/2014/main" id="{0D0CCF03-C919-4E24-8106-FBC0734B236E}"/>
              </a:ext>
            </a:extLst>
          </p:cNvPr>
          <p:cNvSpPr/>
          <p:nvPr/>
        </p:nvSpPr>
        <p:spPr>
          <a:xfrm>
            <a:off x="9016229" y="2859071"/>
            <a:ext cx="1795338" cy="68040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Management Operations</a:t>
            </a:r>
          </a:p>
        </p:txBody>
      </p:sp>
      <p:sp>
        <p:nvSpPr>
          <p:cNvPr id="16" name="Rectangle 15">
            <a:extLst>
              <a:ext uri="{FF2B5EF4-FFF2-40B4-BE49-F238E27FC236}">
                <a16:creationId xmlns:a16="http://schemas.microsoft.com/office/drawing/2014/main" id="{9EE79C4B-4C1F-4D77-81E2-7DD5BA8FB77B}"/>
              </a:ext>
            </a:extLst>
          </p:cNvPr>
          <p:cNvSpPr/>
          <p:nvPr/>
        </p:nvSpPr>
        <p:spPr>
          <a:xfrm>
            <a:off x="9016228" y="3827046"/>
            <a:ext cx="1795337" cy="68040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Security Operations</a:t>
            </a:r>
          </a:p>
        </p:txBody>
      </p:sp>
      <p:cxnSp>
        <p:nvCxnSpPr>
          <p:cNvPr id="18" name="Straight Arrow Connector 12">
            <a:extLst>
              <a:ext uri="{FF2B5EF4-FFF2-40B4-BE49-F238E27FC236}">
                <a16:creationId xmlns:a16="http://schemas.microsoft.com/office/drawing/2014/main" id="{AD86C507-D70D-4831-B62B-68E83D4ED38C}"/>
              </a:ext>
            </a:extLst>
          </p:cNvPr>
          <p:cNvCxnSpPr>
            <a:cxnSpLocks/>
            <a:stCxn id="14" idx="3"/>
            <a:endCxn id="15" idx="1"/>
          </p:cNvCxnSpPr>
          <p:nvPr/>
        </p:nvCxnSpPr>
        <p:spPr>
          <a:xfrm flipV="1">
            <a:off x="8206666" y="3199275"/>
            <a:ext cx="809563" cy="4993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56D3C0-40EA-4010-9377-31E04195C9FA}"/>
              </a:ext>
            </a:extLst>
          </p:cNvPr>
          <p:cNvCxnSpPr>
            <a:cxnSpLocks/>
            <a:endCxn id="43" idx="1"/>
          </p:cNvCxnSpPr>
          <p:nvPr/>
        </p:nvCxnSpPr>
        <p:spPr>
          <a:xfrm>
            <a:off x="2296557" y="3695116"/>
            <a:ext cx="57021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BB730A-8792-4D53-88A5-65CD597576B0}"/>
              </a:ext>
            </a:extLst>
          </p:cNvPr>
          <p:cNvCxnSpPr>
            <a:cxnSpLocks/>
            <a:stCxn id="43" idx="3"/>
            <a:endCxn id="52" idx="1"/>
          </p:cNvCxnSpPr>
          <p:nvPr/>
        </p:nvCxnSpPr>
        <p:spPr>
          <a:xfrm flipV="1">
            <a:off x="4377151" y="3695117"/>
            <a:ext cx="4549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C0C233-EB43-4692-9541-7D1A79B591AA}"/>
              </a:ext>
            </a:extLst>
          </p:cNvPr>
          <p:cNvCxnSpPr>
            <a:cxnSpLocks/>
            <a:stCxn id="52" idx="3"/>
            <a:endCxn id="14" idx="1"/>
          </p:cNvCxnSpPr>
          <p:nvPr/>
        </p:nvCxnSpPr>
        <p:spPr>
          <a:xfrm>
            <a:off x="6342432" y="3695117"/>
            <a:ext cx="462596" cy="3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2">
            <a:extLst>
              <a:ext uri="{FF2B5EF4-FFF2-40B4-BE49-F238E27FC236}">
                <a16:creationId xmlns:a16="http://schemas.microsoft.com/office/drawing/2014/main" id="{430C7CD7-6B2B-46DC-9B50-054500BF5F77}"/>
              </a:ext>
            </a:extLst>
          </p:cNvPr>
          <p:cNvCxnSpPr>
            <a:cxnSpLocks/>
            <a:stCxn id="14" idx="3"/>
            <a:endCxn id="16" idx="1"/>
          </p:cNvCxnSpPr>
          <p:nvPr/>
        </p:nvCxnSpPr>
        <p:spPr>
          <a:xfrm>
            <a:off x="8206666" y="3698617"/>
            <a:ext cx="809562" cy="468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31FE5B9E-795A-4D8E-945D-3637631065E0}"/>
                  </a:ext>
                </a:extLst>
              </p:cNvPr>
              <p:cNvGraphicFramePr>
                <a:graphicFrameLocks noChangeAspect="1"/>
              </p:cNvGraphicFramePr>
              <p:nvPr>
                <p:extLst>
                  <p:ext uri="{D42A27DB-BD31-4B8C-83A1-F6EECF244321}">
                    <p14:modId xmlns:p14="http://schemas.microsoft.com/office/powerpoint/2010/main" val="3832089753"/>
                  </p:ext>
                </p:extLst>
              </p:nvPr>
            </p:nvGraphicFramePr>
            <p:xfrm>
              <a:off x="2866770" y="3270323"/>
              <a:ext cx="1510381" cy="849589"/>
            </p:xfrm>
            <a:graphic>
              <a:graphicData uri="http://schemas.microsoft.com/office/powerpoint/2016/sectionzoom">
                <psez:sectionZm>
                  <psez:sectionZmObj sectionId="{C01DF466-BA0D-441C-9C0D-FCA10B39F0DA}">
                    <psez:zmPr id="{F50666AD-FEAD-4984-9501-58DC1870D475}" transitionDur="1000">
                      <p166:blipFill xmlns:p166="http://schemas.microsoft.com/office/powerpoint/2016/6/main">
                        <a:blip r:embed="rId2"/>
                        <a:stretch>
                          <a:fillRect/>
                        </a:stretch>
                      </p166:blipFill>
                      <p166:spPr xmlns:p166="http://schemas.microsoft.com/office/powerpoint/2016/6/main">
                        <a:xfrm>
                          <a:off x="0" y="0"/>
                          <a:ext cx="1510381" cy="849589"/>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43" name="Section Zoom 42">
                <a:hlinkClick r:id="rId3" action="ppaction://hlinksldjump"/>
                <a:extLst>
                  <a:ext uri="{FF2B5EF4-FFF2-40B4-BE49-F238E27FC236}">
                    <a16:creationId xmlns:a16="http://schemas.microsoft.com/office/drawing/2014/main" id="{31FE5B9E-795A-4D8E-945D-3637631065E0}"/>
                  </a:ext>
                </a:extLst>
              </p:cNvPr>
              <p:cNvPicPr>
                <a:picLocks noGrp="1" noRot="1" noChangeAspect="1" noMove="1" noResize="1" noEditPoints="1" noAdjustHandles="1" noChangeArrowheads="1" noChangeShapeType="1"/>
              </p:cNvPicPr>
              <p:nvPr/>
            </p:nvPicPr>
            <p:blipFill>
              <a:blip r:embed="rId4"/>
              <a:stretch>
                <a:fillRect/>
              </a:stretch>
            </p:blipFill>
            <p:spPr>
              <a:xfrm>
                <a:off x="2866770" y="3270323"/>
                <a:ext cx="1510381" cy="84958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49" name="Section Zoom 48">
                <a:extLst>
                  <a:ext uri="{FF2B5EF4-FFF2-40B4-BE49-F238E27FC236}">
                    <a16:creationId xmlns:a16="http://schemas.microsoft.com/office/drawing/2014/main" id="{3729FEA0-A2F7-4E07-BC53-345794E81B6A}"/>
                  </a:ext>
                </a:extLst>
              </p:cNvPr>
              <p:cNvGraphicFramePr>
                <a:graphicFrameLocks noChangeAspect="1"/>
              </p:cNvGraphicFramePr>
              <p:nvPr>
                <p:extLst>
                  <p:ext uri="{D42A27DB-BD31-4B8C-83A1-F6EECF244321}">
                    <p14:modId xmlns:p14="http://schemas.microsoft.com/office/powerpoint/2010/main" val="3566459772"/>
                  </p:ext>
                </p:extLst>
              </p:nvPr>
            </p:nvGraphicFramePr>
            <p:xfrm>
              <a:off x="901489" y="3270322"/>
              <a:ext cx="1510381" cy="849589"/>
            </p:xfrm>
            <a:graphic>
              <a:graphicData uri="http://schemas.microsoft.com/office/powerpoint/2016/sectionzoom">
                <psez:sectionZm>
                  <psez:sectionZmObj sectionId="{371FEBEB-2191-490F-8C44-00739110B0C1}">
                    <psez:zmPr id="{016FE9BC-858A-4A36-9593-B4D27A48D447}" transitionDur="1000">
                      <p166:blipFill xmlns:p166="http://schemas.microsoft.com/office/powerpoint/2016/6/main">
                        <a:blip r:embed="rId5"/>
                        <a:stretch>
                          <a:fillRect/>
                        </a:stretch>
                      </p166:blipFill>
                      <p166:spPr xmlns:p166="http://schemas.microsoft.com/office/powerpoint/2016/6/main">
                        <a:xfrm>
                          <a:off x="0" y="0"/>
                          <a:ext cx="1510381" cy="849589"/>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49" name="Section Zoom 48">
                <a:hlinkClick r:id="rId6" action="ppaction://hlinksldjump"/>
                <a:extLst>
                  <a:ext uri="{FF2B5EF4-FFF2-40B4-BE49-F238E27FC236}">
                    <a16:creationId xmlns:a16="http://schemas.microsoft.com/office/drawing/2014/main" id="{3729FEA0-A2F7-4E07-BC53-345794E81B6A}"/>
                  </a:ext>
                </a:extLst>
              </p:cNvPr>
              <p:cNvPicPr>
                <a:picLocks noGrp="1" noRot="1" noChangeAspect="1" noMove="1" noResize="1" noEditPoints="1" noAdjustHandles="1" noChangeArrowheads="1" noChangeShapeType="1"/>
              </p:cNvPicPr>
              <p:nvPr/>
            </p:nvPicPr>
            <p:blipFill>
              <a:blip r:embed="rId7"/>
              <a:stretch>
                <a:fillRect/>
              </a:stretch>
            </p:blipFill>
            <p:spPr>
              <a:xfrm>
                <a:off x="901489" y="3270322"/>
                <a:ext cx="1510381" cy="84958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52" name="Section Zoom 51">
                <a:extLst>
                  <a:ext uri="{FF2B5EF4-FFF2-40B4-BE49-F238E27FC236}">
                    <a16:creationId xmlns:a16="http://schemas.microsoft.com/office/drawing/2014/main" id="{715121A6-7DFE-422D-ACA8-809FC94CB195}"/>
                  </a:ext>
                </a:extLst>
              </p:cNvPr>
              <p:cNvGraphicFramePr>
                <a:graphicFrameLocks noChangeAspect="1"/>
              </p:cNvGraphicFramePr>
              <p:nvPr>
                <p:extLst>
                  <p:ext uri="{D42A27DB-BD31-4B8C-83A1-F6EECF244321}">
                    <p14:modId xmlns:p14="http://schemas.microsoft.com/office/powerpoint/2010/main" val="2369685917"/>
                  </p:ext>
                </p:extLst>
              </p:nvPr>
            </p:nvGraphicFramePr>
            <p:xfrm>
              <a:off x="4832051" y="3270322"/>
              <a:ext cx="1510381" cy="849589"/>
            </p:xfrm>
            <a:graphic>
              <a:graphicData uri="http://schemas.microsoft.com/office/powerpoint/2016/sectionzoom">
                <psez:sectionZm>
                  <psez:sectionZmObj sectionId="{31C0E041-A254-40EE-9951-526FC5AB7235}">
                    <psez:zmPr id="{14CCE4B2-C791-488F-ADDF-39C6193DEBC6}" transitionDur="1000">
                      <p166:blipFill xmlns:p166="http://schemas.microsoft.com/office/powerpoint/2016/6/main">
                        <a:blip r:embed="rId8"/>
                        <a:stretch>
                          <a:fillRect/>
                        </a:stretch>
                      </p166:blipFill>
                      <p166:spPr xmlns:p166="http://schemas.microsoft.com/office/powerpoint/2016/6/main">
                        <a:xfrm>
                          <a:off x="0" y="0"/>
                          <a:ext cx="1510381" cy="849589"/>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52" name="Section Zoom 51">
                <a:hlinkClick r:id="rId9" action="ppaction://hlinksldjump"/>
                <a:extLst>
                  <a:ext uri="{FF2B5EF4-FFF2-40B4-BE49-F238E27FC236}">
                    <a16:creationId xmlns:a16="http://schemas.microsoft.com/office/drawing/2014/main" id="{715121A6-7DFE-422D-ACA8-809FC94CB195}"/>
                  </a:ext>
                </a:extLst>
              </p:cNvPr>
              <p:cNvPicPr>
                <a:picLocks noGrp="1" noRot="1" noChangeAspect="1" noMove="1" noResize="1" noEditPoints="1" noAdjustHandles="1" noChangeArrowheads="1" noChangeShapeType="1"/>
              </p:cNvPicPr>
              <p:nvPr/>
            </p:nvPicPr>
            <p:blipFill>
              <a:blip r:embed="rId10"/>
              <a:stretch>
                <a:fillRect/>
              </a:stretch>
            </p:blipFill>
            <p:spPr>
              <a:xfrm>
                <a:off x="4832051" y="3270322"/>
                <a:ext cx="1510381" cy="84958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2595681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1685424" y="2105561"/>
            <a:ext cx="8821152" cy="2646878"/>
          </a:xfrm>
          <a:prstGeom prst="rect">
            <a:avLst/>
          </a:prstGeom>
          <a:noFill/>
        </p:spPr>
        <p:txBody>
          <a:bodyPr wrap="square" rtlCol="0">
            <a:spAutoFit/>
          </a:bodyPr>
          <a:lstStyle/>
          <a:p>
            <a:pPr algn="ctr"/>
            <a:r>
              <a:rPr lang="en-US" sz="16600" dirty="0" err="1">
                <a:solidFill>
                  <a:schemeClr val="bg1"/>
                </a:solidFill>
              </a:rPr>
              <a:t>构建步骤</a:t>
            </a:r>
            <a:endParaRPr lang="en-US" sz="16600" dirty="0">
              <a:solidFill>
                <a:schemeClr val="bg1"/>
              </a:solidFill>
            </a:endParaRPr>
          </a:p>
        </p:txBody>
      </p:sp>
    </p:spTree>
    <p:extLst>
      <p:ext uri="{BB962C8B-B14F-4D97-AF65-F5344CB8AC3E}">
        <p14:creationId xmlns:p14="http://schemas.microsoft.com/office/powerpoint/2010/main" val="95847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构建步骤</a:t>
            </a:r>
            <a:r>
              <a:rPr lang="zh-CN" altLang="en-US" sz="2800" dirty="0">
                <a:solidFill>
                  <a:schemeClr val="tx1">
                    <a:lumMod val="50000"/>
                    <a:lumOff val="50000"/>
                  </a:schemeClr>
                </a:solidFill>
              </a:rPr>
              <a:t> </a:t>
            </a:r>
            <a:r>
              <a:rPr lang="en-US" sz="2800" dirty="0">
                <a:solidFill>
                  <a:schemeClr val="tx1">
                    <a:lumMod val="50000"/>
                    <a:lumOff val="50000"/>
                  </a:schemeClr>
                </a:solidFill>
              </a:rPr>
              <a:t>: </a:t>
            </a:r>
            <a:r>
              <a:rPr lang="en-US" sz="2800" dirty="0" err="1">
                <a:solidFill>
                  <a:schemeClr val="tx1">
                    <a:lumMod val="50000"/>
                    <a:lumOff val="50000"/>
                  </a:schemeClr>
                </a:solidFill>
              </a:rPr>
              <a:t>本地传感器</a:t>
            </a:r>
            <a:endParaRPr lang="en-US" dirty="0">
              <a:solidFill>
                <a:schemeClr val="tx1">
                  <a:lumMod val="50000"/>
                  <a:lumOff val="50000"/>
                </a:schemeClr>
              </a:solidFill>
            </a:endParaRPr>
          </a:p>
        </p:txBody>
      </p:sp>
      <p:sp>
        <p:nvSpPr>
          <p:cNvPr id="9" name="Rectangle 8">
            <a:extLst>
              <a:ext uri="{FF2B5EF4-FFF2-40B4-BE49-F238E27FC236}">
                <a16:creationId xmlns:a16="http://schemas.microsoft.com/office/drawing/2014/main" id="{3E1D69EE-A0B3-4B8E-85C7-ADF2C287D701}"/>
              </a:ext>
            </a:extLst>
          </p:cNvPr>
          <p:cNvSpPr/>
          <p:nvPr/>
        </p:nvSpPr>
        <p:spPr>
          <a:xfrm>
            <a:off x="120353" y="1500362"/>
            <a:ext cx="1833282"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实体</a:t>
            </a:r>
            <a:r>
              <a:rPr lang="zh-CN" altLang="en-US" sz="1050" dirty="0"/>
              <a:t> 或 虚拟</a:t>
            </a:r>
            <a:endParaRPr lang="en-US" sz="1050" dirty="0"/>
          </a:p>
        </p:txBody>
      </p:sp>
      <p:sp>
        <p:nvSpPr>
          <p:cNvPr id="11" name="Rectangle 10">
            <a:extLst>
              <a:ext uri="{FF2B5EF4-FFF2-40B4-BE49-F238E27FC236}">
                <a16:creationId xmlns:a16="http://schemas.microsoft.com/office/drawing/2014/main" id="{B7732E72-71CD-43FF-83E7-0716A10CB082}"/>
              </a:ext>
            </a:extLst>
          </p:cNvPr>
          <p:cNvSpPr/>
          <p:nvPr/>
        </p:nvSpPr>
        <p:spPr>
          <a:xfrm>
            <a:off x="120353" y="216030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下载</a:t>
            </a:r>
            <a:r>
              <a:rPr lang="en-US" sz="1050" dirty="0"/>
              <a:t> ISO</a:t>
            </a:r>
          </a:p>
        </p:txBody>
      </p:sp>
      <p:sp>
        <p:nvSpPr>
          <p:cNvPr id="15" name="Rectangle 14">
            <a:extLst>
              <a:ext uri="{FF2B5EF4-FFF2-40B4-BE49-F238E27FC236}">
                <a16:creationId xmlns:a16="http://schemas.microsoft.com/office/drawing/2014/main" id="{7FE4027F-B44C-4B66-B71D-E1EB13196186}"/>
              </a:ext>
            </a:extLst>
          </p:cNvPr>
          <p:cNvSpPr/>
          <p:nvPr/>
        </p:nvSpPr>
        <p:spPr>
          <a:xfrm>
            <a:off x="120353" y="2820250"/>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R </a:t>
            </a:r>
            <a:r>
              <a:rPr lang="en-US" sz="1050" dirty="0" err="1"/>
              <a:t>运行安装</a:t>
            </a:r>
            <a:endParaRPr lang="en-US" sz="1050" dirty="0"/>
          </a:p>
        </p:txBody>
      </p:sp>
      <p:sp>
        <p:nvSpPr>
          <p:cNvPr id="17" name="Rectangle 16">
            <a:extLst>
              <a:ext uri="{FF2B5EF4-FFF2-40B4-BE49-F238E27FC236}">
                <a16:creationId xmlns:a16="http://schemas.microsoft.com/office/drawing/2014/main" id="{F15958DF-BB19-471C-988E-08E425FC8CF9}"/>
              </a:ext>
            </a:extLst>
          </p:cNvPr>
          <p:cNvSpPr/>
          <p:nvPr/>
        </p:nvSpPr>
        <p:spPr>
          <a:xfrm>
            <a:off x="120353" y="348019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获取</a:t>
            </a:r>
            <a:r>
              <a:rPr lang="en-US" sz="1050" dirty="0"/>
              <a:t> </a:t>
            </a:r>
            <a:r>
              <a:rPr lang="en-US" sz="1050" dirty="0" err="1"/>
              <a:t>账号</a:t>
            </a:r>
            <a:r>
              <a:rPr lang="en-US" sz="1050" dirty="0"/>
              <a:t> + </a:t>
            </a:r>
            <a:r>
              <a:rPr lang="en-US" sz="1050" dirty="0" err="1"/>
              <a:t>密码</a:t>
            </a:r>
            <a:endParaRPr lang="en-US" sz="1050" dirty="0"/>
          </a:p>
        </p:txBody>
      </p:sp>
      <p:sp>
        <p:nvSpPr>
          <p:cNvPr id="19" name="Rectangle 18">
            <a:extLst>
              <a:ext uri="{FF2B5EF4-FFF2-40B4-BE49-F238E27FC236}">
                <a16:creationId xmlns:a16="http://schemas.microsoft.com/office/drawing/2014/main" id="{450BC1DA-EC7B-4548-B476-97EC73B9765D}"/>
              </a:ext>
            </a:extLst>
          </p:cNvPr>
          <p:cNvSpPr/>
          <p:nvPr/>
        </p:nvSpPr>
        <p:spPr>
          <a:xfrm>
            <a:off x="120353" y="414013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登入console</a:t>
            </a:r>
            <a:endParaRPr lang="en-US" sz="1050" dirty="0"/>
          </a:p>
        </p:txBody>
      </p:sp>
      <p:sp>
        <p:nvSpPr>
          <p:cNvPr id="21" name="Rectangle 20">
            <a:extLst>
              <a:ext uri="{FF2B5EF4-FFF2-40B4-BE49-F238E27FC236}">
                <a16:creationId xmlns:a16="http://schemas.microsoft.com/office/drawing/2014/main" id="{3520CE72-996E-4511-9149-256758E5C65F}"/>
              </a:ext>
            </a:extLst>
          </p:cNvPr>
          <p:cNvSpPr/>
          <p:nvPr/>
        </p:nvSpPr>
        <p:spPr>
          <a:xfrm>
            <a:off x="120353" y="480008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激活</a:t>
            </a:r>
            <a:endParaRPr lang="en-US" sz="1050" dirty="0"/>
          </a:p>
        </p:txBody>
      </p:sp>
      <p:cxnSp>
        <p:nvCxnSpPr>
          <p:cNvPr id="23" name="Straight Arrow Connector 22">
            <a:extLst>
              <a:ext uri="{FF2B5EF4-FFF2-40B4-BE49-F238E27FC236}">
                <a16:creationId xmlns:a16="http://schemas.microsoft.com/office/drawing/2014/main" id="{B9B902D6-0BEB-4D56-BC49-8538D4356B4A}"/>
              </a:ext>
            </a:extLst>
          </p:cNvPr>
          <p:cNvCxnSpPr>
            <a:cxnSpLocks/>
            <a:stCxn id="9" idx="2"/>
            <a:endCxn id="11" idx="0"/>
          </p:cNvCxnSpPr>
          <p:nvPr/>
        </p:nvCxnSpPr>
        <p:spPr>
          <a:xfrm>
            <a:off x="1036994"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83C2B3-F7ED-488C-B2CC-8636638AFE33}"/>
              </a:ext>
            </a:extLst>
          </p:cNvPr>
          <p:cNvCxnSpPr>
            <a:cxnSpLocks/>
            <a:stCxn id="11" idx="2"/>
            <a:endCxn id="15" idx="0"/>
          </p:cNvCxnSpPr>
          <p:nvPr/>
        </p:nvCxnSpPr>
        <p:spPr>
          <a:xfrm>
            <a:off x="1036994"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6B7C03-4B38-41AA-AFCE-6D83376466E5}"/>
              </a:ext>
            </a:extLst>
          </p:cNvPr>
          <p:cNvCxnSpPr>
            <a:cxnSpLocks/>
            <a:stCxn id="15" idx="2"/>
            <a:endCxn id="17" idx="0"/>
          </p:cNvCxnSpPr>
          <p:nvPr/>
        </p:nvCxnSpPr>
        <p:spPr>
          <a:xfrm>
            <a:off x="1036994"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D08E0F0-3FD4-4EFD-B6B4-ABAA9D53C1E8}"/>
              </a:ext>
            </a:extLst>
          </p:cNvPr>
          <p:cNvCxnSpPr>
            <a:cxnSpLocks/>
            <a:stCxn id="17" idx="2"/>
            <a:endCxn id="19" idx="0"/>
          </p:cNvCxnSpPr>
          <p:nvPr/>
        </p:nvCxnSpPr>
        <p:spPr>
          <a:xfrm>
            <a:off x="1036994"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FECCB7-D65D-4470-9C7E-CC566B04C05A}"/>
              </a:ext>
            </a:extLst>
          </p:cNvPr>
          <p:cNvCxnSpPr>
            <a:cxnSpLocks/>
            <a:stCxn id="19" idx="2"/>
            <a:endCxn id="21" idx="0"/>
          </p:cNvCxnSpPr>
          <p:nvPr/>
        </p:nvCxnSpPr>
        <p:spPr>
          <a:xfrm>
            <a:off x="1036994"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89AF295-5E01-46CD-863B-8A61A45EF3BC}"/>
              </a:ext>
            </a:extLst>
          </p:cNvPr>
          <p:cNvSpPr/>
          <p:nvPr/>
        </p:nvSpPr>
        <p:spPr>
          <a:xfrm>
            <a:off x="120353" y="546002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更新</a:t>
            </a:r>
            <a:endParaRPr lang="en-US" sz="1050" dirty="0"/>
          </a:p>
        </p:txBody>
      </p:sp>
      <p:cxnSp>
        <p:nvCxnSpPr>
          <p:cNvPr id="39" name="Straight Arrow Connector 38">
            <a:extLst>
              <a:ext uri="{FF2B5EF4-FFF2-40B4-BE49-F238E27FC236}">
                <a16:creationId xmlns:a16="http://schemas.microsoft.com/office/drawing/2014/main" id="{2DB5E1BD-65C7-44D0-818D-447BA9088FC5}"/>
              </a:ext>
            </a:extLst>
          </p:cNvPr>
          <p:cNvCxnSpPr>
            <a:cxnSpLocks/>
            <a:stCxn id="21" idx="2"/>
            <a:endCxn id="37" idx="0"/>
          </p:cNvCxnSpPr>
          <p:nvPr/>
        </p:nvCxnSpPr>
        <p:spPr>
          <a:xfrm>
            <a:off x="1036994"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4096BFD-AD97-4B0C-B526-539C10BE074B}"/>
              </a:ext>
            </a:extLst>
          </p:cNvPr>
          <p:cNvCxnSpPr>
            <a:cxnSpLocks/>
            <a:stCxn id="9" idx="3"/>
          </p:cNvCxnSpPr>
          <p:nvPr/>
        </p:nvCxnSpPr>
        <p:spPr>
          <a:xfrm>
            <a:off x="1953635" y="1677854"/>
            <a:ext cx="1079524"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D7B2DE3-D4B7-45CD-8E18-7185E466B0C0}"/>
              </a:ext>
            </a:extLst>
          </p:cNvPr>
          <p:cNvSpPr/>
          <p:nvPr/>
        </p:nvSpPr>
        <p:spPr>
          <a:xfrm>
            <a:off x="6261543" y="1500361"/>
            <a:ext cx="1615605" cy="8726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传感器可以作为在电脑上的</a:t>
            </a:r>
            <a:r>
              <a:rPr lang="en-US" sz="1050" dirty="0"/>
              <a:t>Hyper-</a:t>
            </a:r>
            <a:r>
              <a:rPr lang="en-US" sz="1050" dirty="0" err="1"/>
              <a:t>V虚拟机运行</a:t>
            </a:r>
            <a:r>
              <a:rPr lang="zh-CN" altLang="en-US" sz="1050" dirty="0"/>
              <a:t>，也可以作为</a:t>
            </a:r>
            <a:r>
              <a:rPr lang="en-US" sz="1050" dirty="0"/>
              <a:t>Azure</a:t>
            </a:r>
            <a:r>
              <a:rPr lang="zh-CN" altLang="en-US" sz="1050" dirty="0"/>
              <a:t>虚拟机运行</a:t>
            </a:r>
            <a:endParaRPr lang="en-US" sz="1050" dirty="0"/>
          </a:p>
        </p:txBody>
      </p:sp>
      <p:cxnSp>
        <p:nvCxnSpPr>
          <p:cNvPr id="5" name="Straight Connector 93">
            <a:extLst>
              <a:ext uri="{FF2B5EF4-FFF2-40B4-BE49-F238E27FC236}">
                <a16:creationId xmlns:a16="http://schemas.microsoft.com/office/drawing/2014/main" id="{25E6D6F2-6DCA-48E8-A68A-A2BBFDC99AAF}"/>
              </a:ext>
            </a:extLst>
          </p:cNvPr>
          <p:cNvCxnSpPr>
            <a:cxnSpLocks/>
            <a:stCxn id="3" idx="3"/>
            <a:endCxn id="4" idx="1"/>
          </p:cNvCxnSpPr>
          <p:nvPr/>
        </p:nvCxnSpPr>
        <p:spPr>
          <a:xfrm flipV="1">
            <a:off x="4934307" y="1936709"/>
            <a:ext cx="1327236" cy="1"/>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B5FAB3-D451-4AC7-8AAA-EBF39280102B}"/>
              </a:ext>
            </a:extLst>
          </p:cNvPr>
          <p:cNvSpPr/>
          <p:nvPr/>
        </p:nvSpPr>
        <p:spPr>
          <a:xfrm>
            <a:off x="8358792" y="1500360"/>
            <a:ext cx="1615605" cy="8726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推荐</a:t>
            </a:r>
            <a:r>
              <a:rPr lang="en-US" altLang="zh-CN" sz="1050" dirty="0"/>
              <a:t>6</a:t>
            </a:r>
            <a:r>
              <a:rPr lang="en-US" sz="1050" dirty="0"/>
              <a:t>GB</a:t>
            </a:r>
            <a:r>
              <a:rPr lang="zh-CN" altLang="en-US" sz="1050" dirty="0"/>
              <a:t>内存，选择加固</a:t>
            </a:r>
            <a:r>
              <a:rPr lang="en-CA" altLang="zh-CN" sz="1050" dirty="0"/>
              <a:t>(Ruggedized)</a:t>
            </a:r>
            <a:r>
              <a:rPr lang="zh-CN" altLang="en-US" sz="1050" dirty="0"/>
              <a:t>选项</a:t>
            </a:r>
            <a:r>
              <a:rPr lang="en-US" altLang="zh-CN" sz="1050" dirty="0"/>
              <a:t>(</a:t>
            </a:r>
            <a:r>
              <a:rPr lang="zh-CN" altLang="en-US" sz="1050" dirty="0"/>
              <a:t>见下一张幻灯片</a:t>
            </a:r>
            <a:r>
              <a:rPr lang="en-US" altLang="zh-CN" sz="1050" dirty="0"/>
              <a:t>)</a:t>
            </a:r>
            <a:endParaRPr lang="en-US" sz="1050" dirty="0"/>
          </a:p>
        </p:txBody>
      </p:sp>
      <p:cxnSp>
        <p:nvCxnSpPr>
          <p:cNvPr id="13" name="Straight Connector 93">
            <a:extLst>
              <a:ext uri="{FF2B5EF4-FFF2-40B4-BE49-F238E27FC236}">
                <a16:creationId xmlns:a16="http://schemas.microsoft.com/office/drawing/2014/main" id="{69840BBD-AE38-47C9-83CE-6FA8F38442EC}"/>
              </a:ext>
            </a:extLst>
          </p:cNvPr>
          <p:cNvCxnSpPr>
            <a:cxnSpLocks/>
          </p:cNvCxnSpPr>
          <p:nvPr/>
        </p:nvCxnSpPr>
        <p:spPr>
          <a:xfrm rot="5400000">
            <a:off x="4066497" y="2665225"/>
            <a:ext cx="654852" cy="3"/>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F1A57F5-3A8B-4178-B3E7-E154B6CEE128}"/>
              </a:ext>
            </a:extLst>
          </p:cNvPr>
          <p:cNvSpPr/>
          <p:nvPr/>
        </p:nvSpPr>
        <p:spPr>
          <a:xfrm>
            <a:off x="2680338" y="1500362"/>
            <a:ext cx="2253969" cy="8726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从物理设备</a:t>
            </a:r>
            <a:r>
              <a:rPr lang="en-US" altLang="zh-CN" sz="1050" dirty="0"/>
              <a:t>(</a:t>
            </a:r>
            <a:r>
              <a:rPr lang="zh-CN" altLang="en-US" sz="1050" dirty="0"/>
              <a:t>安装在网络上</a:t>
            </a:r>
            <a:r>
              <a:rPr lang="en-US" altLang="zh-CN" sz="1050" dirty="0"/>
              <a:t>)</a:t>
            </a:r>
            <a:r>
              <a:rPr lang="zh-CN" altLang="en-US" sz="1050" dirty="0"/>
              <a:t>或虚拟机</a:t>
            </a:r>
            <a:r>
              <a:rPr lang="en-US" altLang="zh-CN" sz="1050" dirty="0"/>
              <a:t>(</a:t>
            </a:r>
            <a:r>
              <a:rPr lang="zh-CN" altLang="en-US" sz="1050" dirty="0"/>
              <a:t>用于评估的移动设备</a:t>
            </a:r>
            <a:r>
              <a:rPr lang="en-US" altLang="zh-CN" sz="1050" dirty="0"/>
              <a:t>)</a:t>
            </a:r>
            <a:r>
              <a:rPr lang="zh-CN" altLang="en-US" sz="1050" dirty="0"/>
              <a:t>中选择</a:t>
            </a:r>
            <a:endParaRPr lang="en-US" sz="1050" dirty="0"/>
          </a:p>
        </p:txBody>
      </p:sp>
      <p:cxnSp>
        <p:nvCxnSpPr>
          <p:cNvPr id="25" name="Straight Connector 93">
            <a:extLst>
              <a:ext uri="{FF2B5EF4-FFF2-40B4-BE49-F238E27FC236}">
                <a16:creationId xmlns:a16="http://schemas.microsoft.com/office/drawing/2014/main" id="{85D480F0-4E0A-4E92-B4D5-CE73CD7FE08E}"/>
              </a:ext>
            </a:extLst>
          </p:cNvPr>
          <p:cNvCxnSpPr>
            <a:cxnSpLocks/>
            <a:stCxn id="4" idx="3"/>
            <a:endCxn id="12" idx="1"/>
          </p:cNvCxnSpPr>
          <p:nvPr/>
        </p:nvCxnSpPr>
        <p:spPr>
          <a:xfrm flipV="1">
            <a:off x="7877148" y="1936708"/>
            <a:ext cx="481644" cy="1"/>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68D7E6F-521C-4AFD-908E-5795A934209A}"/>
              </a:ext>
            </a:extLst>
          </p:cNvPr>
          <p:cNvSpPr txBox="1"/>
          <p:nvPr/>
        </p:nvSpPr>
        <p:spPr>
          <a:xfrm>
            <a:off x="5224268" y="1576043"/>
            <a:ext cx="877163" cy="369332"/>
          </a:xfrm>
          <a:prstGeom prst="rect">
            <a:avLst/>
          </a:prstGeom>
          <a:noFill/>
        </p:spPr>
        <p:txBody>
          <a:bodyPr wrap="none" rtlCol="0">
            <a:spAutoFit/>
          </a:bodyPr>
          <a:lstStyle/>
          <a:p>
            <a:r>
              <a:rPr lang="en-US" dirty="0" err="1"/>
              <a:t>虚拟机</a:t>
            </a:r>
            <a:endParaRPr lang="en-US" dirty="0"/>
          </a:p>
        </p:txBody>
      </p:sp>
      <p:sp>
        <p:nvSpPr>
          <p:cNvPr id="43" name="TextBox 42">
            <a:extLst>
              <a:ext uri="{FF2B5EF4-FFF2-40B4-BE49-F238E27FC236}">
                <a16:creationId xmlns:a16="http://schemas.microsoft.com/office/drawing/2014/main" id="{9E502A1C-22FC-49CD-B0DA-454B3DE2D32B}"/>
              </a:ext>
            </a:extLst>
          </p:cNvPr>
          <p:cNvSpPr txBox="1"/>
          <p:nvPr/>
        </p:nvSpPr>
        <p:spPr>
          <a:xfrm>
            <a:off x="3285925" y="2556811"/>
            <a:ext cx="1107996" cy="369332"/>
          </a:xfrm>
          <a:prstGeom prst="rect">
            <a:avLst/>
          </a:prstGeom>
          <a:noFill/>
        </p:spPr>
        <p:txBody>
          <a:bodyPr wrap="none" rtlCol="0">
            <a:spAutoFit/>
          </a:bodyPr>
          <a:lstStyle/>
          <a:p>
            <a:r>
              <a:rPr lang="en-US" dirty="0" err="1"/>
              <a:t>物理设备</a:t>
            </a:r>
            <a:endParaRPr lang="en-US" dirty="0"/>
          </a:p>
        </p:txBody>
      </p:sp>
      <p:sp>
        <p:nvSpPr>
          <p:cNvPr id="45" name="Rectangle 44">
            <a:extLst>
              <a:ext uri="{FF2B5EF4-FFF2-40B4-BE49-F238E27FC236}">
                <a16:creationId xmlns:a16="http://schemas.microsoft.com/office/drawing/2014/main" id="{836FDFA7-4ECE-4712-B55C-1F2DC1803E22}"/>
              </a:ext>
            </a:extLst>
          </p:cNvPr>
          <p:cNvSpPr/>
          <p:nvPr/>
        </p:nvSpPr>
        <p:spPr>
          <a:xfrm>
            <a:off x="3033159" y="4282371"/>
            <a:ext cx="1901148" cy="70641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通过与微软的</a:t>
            </a:r>
            <a:r>
              <a:rPr lang="en-US" sz="1050" dirty="0"/>
              <a:t>Arrow</a:t>
            </a:r>
            <a:r>
              <a:rPr lang="zh-CN" altLang="en-US" sz="1050" dirty="0"/>
              <a:t>协议购买，或者自行购买</a:t>
            </a:r>
            <a:endParaRPr lang="en-US" sz="1050" dirty="0"/>
          </a:p>
        </p:txBody>
      </p:sp>
      <p:cxnSp>
        <p:nvCxnSpPr>
          <p:cNvPr id="47" name="Straight Connector 93">
            <a:extLst>
              <a:ext uri="{FF2B5EF4-FFF2-40B4-BE49-F238E27FC236}">
                <a16:creationId xmlns:a16="http://schemas.microsoft.com/office/drawing/2014/main" id="{82123B3F-12DE-4562-8279-66C0977B22AC}"/>
              </a:ext>
            </a:extLst>
          </p:cNvPr>
          <p:cNvCxnSpPr>
            <a:cxnSpLocks/>
          </p:cNvCxnSpPr>
          <p:nvPr/>
        </p:nvCxnSpPr>
        <p:spPr>
          <a:xfrm rot="5400000">
            <a:off x="4072249" y="3930429"/>
            <a:ext cx="654852" cy="3"/>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6553A8F-247E-46A4-8F6E-54E176314DF1}"/>
              </a:ext>
            </a:extLst>
          </p:cNvPr>
          <p:cNvSpPr/>
          <p:nvPr/>
        </p:nvSpPr>
        <p:spPr>
          <a:xfrm>
            <a:off x="3033160" y="2992652"/>
            <a:ext cx="1901148" cy="8726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物理服务器需要满足</a:t>
            </a:r>
            <a:r>
              <a:rPr lang="en-US" sz="1050" dirty="0" err="1"/>
              <a:t>微软</a:t>
            </a:r>
            <a:r>
              <a:rPr lang="zh-CN" altLang="en-US" sz="1050" dirty="0"/>
              <a:t>推荐的规格，列在</a:t>
            </a:r>
            <a:r>
              <a:rPr lang="en-US" sz="1050" dirty="0">
                <a:hlinkClick r:id="rId3"/>
              </a:rPr>
              <a:t>这里</a:t>
            </a:r>
            <a:endParaRPr lang="en-US" sz="1050" dirty="0"/>
          </a:p>
        </p:txBody>
      </p:sp>
      <p:cxnSp>
        <p:nvCxnSpPr>
          <p:cNvPr id="51" name="Straight Connector 50">
            <a:extLst>
              <a:ext uri="{FF2B5EF4-FFF2-40B4-BE49-F238E27FC236}">
                <a16:creationId xmlns:a16="http://schemas.microsoft.com/office/drawing/2014/main" id="{E77C4479-43DF-4441-B272-0C965E5BAD21}"/>
              </a:ext>
            </a:extLst>
          </p:cNvPr>
          <p:cNvCxnSpPr>
            <a:cxnSpLocks/>
          </p:cNvCxnSpPr>
          <p:nvPr/>
        </p:nvCxnSpPr>
        <p:spPr>
          <a:xfrm flipV="1">
            <a:off x="4934308" y="4602188"/>
            <a:ext cx="1161692" cy="2"/>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0CEF6DF8-F5DD-4E9F-A5CB-8ADCDAC07FA3}"/>
              </a:ext>
            </a:extLst>
          </p:cNvPr>
          <p:cNvPicPr>
            <a:picLocks noChangeAspect="1"/>
          </p:cNvPicPr>
          <p:nvPr/>
        </p:nvPicPr>
        <p:blipFill>
          <a:blip r:embed="rId4"/>
          <a:stretch>
            <a:fillRect/>
          </a:stretch>
        </p:blipFill>
        <p:spPr>
          <a:xfrm>
            <a:off x="5970236" y="2734097"/>
            <a:ext cx="4583316" cy="2530319"/>
          </a:xfrm>
          <a:prstGeom prst="rect">
            <a:avLst/>
          </a:prstGeom>
          <a:ln>
            <a:noFill/>
          </a:ln>
          <a:effectLst>
            <a:outerShdw blurRad="292100" dist="139700" dir="2700000" algn="tl" rotWithShape="0">
              <a:srgbClr val="333333">
                <a:alpha val="65000"/>
              </a:srgbClr>
            </a:outerShdw>
          </a:effectLst>
        </p:spPr>
      </p:pic>
      <p:sp>
        <p:nvSpPr>
          <p:cNvPr id="58" name="Rectangle 57">
            <a:extLst>
              <a:ext uri="{FF2B5EF4-FFF2-40B4-BE49-F238E27FC236}">
                <a16:creationId xmlns:a16="http://schemas.microsoft.com/office/drawing/2014/main" id="{6134A7C8-51F3-405A-8AEC-C4B51F9DAC0B}"/>
              </a:ext>
            </a:extLst>
          </p:cNvPr>
          <p:cNvSpPr/>
          <p:nvPr/>
        </p:nvSpPr>
        <p:spPr>
          <a:xfrm>
            <a:off x="3033159" y="5725635"/>
            <a:ext cx="1901148" cy="7071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对于其他部署场景，可考虑其他硬件选项</a:t>
            </a:r>
            <a:endParaRPr lang="en-US" sz="1050" dirty="0"/>
          </a:p>
        </p:txBody>
      </p:sp>
      <p:cxnSp>
        <p:nvCxnSpPr>
          <p:cNvPr id="62" name="Straight Connector 61">
            <a:extLst>
              <a:ext uri="{FF2B5EF4-FFF2-40B4-BE49-F238E27FC236}">
                <a16:creationId xmlns:a16="http://schemas.microsoft.com/office/drawing/2014/main" id="{3E079F49-1972-4CC6-AF59-3464543C28DC}"/>
              </a:ext>
            </a:extLst>
          </p:cNvPr>
          <p:cNvCxnSpPr>
            <a:cxnSpLocks/>
          </p:cNvCxnSpPr>
          <p:nvPr/>
        </p:nvCxnSpPr>
        <p:spPr>
          <a:xfrm flipV="1">
            <a:off x="4888306" y="6074428"/>
            <a:ext cx="1161692" cy="2"/>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93">
            <a:extLst>
              <a:ext uri="{FF2B5EF4-FFF2-40B4-BE49-F238E27FC236}">
                <a16:creationId xmlns:a16="http://schemas.microsoft.com/office/drawing/2014/main" id="{D749B019-5B3A-4384-A776-F2A13397A83D}"/>
              </a:ext>
            </a:extLst>
          </p:cNvPr>
          <p:cNvCxnSpPr>
            <a:cxnSpLocks/>
          </p:cNvCxnSpPr>
          <p:nvPr/>
        </p:nvCxnSpPr>
        <p:spPr>
          <a:xfrm>
            <a:off x="4399673" y="4964906"/>
            <a:ext cx="0" cy="738188"/>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B7D4091-A756-47F4-9ADD-B3E93E9A1054}"/>
              </a:ext>
            </a:extLst>
          </p:cNvPr>
          <p:cNvSpPr/>
          <p:nvPr/>
        </p:nvSpPr>
        <p:spPr>
          <a:xfrm>
            <a:off x="10456042" y="1500360"/>
            <a:ext cx="1615605" cy="8726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虚拟网络设置</a:t>
            </a:r>
            <a:r>
              <a:rPr lang="en-US" sz="1050" dirty="0"/>
              <a:t>:</a:t>
            </a:r>
          </a:p>
          <a:p>
            <a:pPr marL="171450" indent="-171450">
              <a:buFont typeface="Arial" panose="020B0604020202020204" pitchFamily="34" charset="0"/>
              <a:buChar char="•"/>
            </a:pPr>
            <a:r>
              <a:rPr lang="en-US" sz="1050" dirty="0"/>
              <a:t>.</a:t>
            </a:r>
          </a:p>
          <a:p>
            <a:pPr marL="171450" indent="-171450">
              <a:buFont typeface="Arial" panose="020B0604020202020204" pitchFamily="34" charset="0"/>
              <a:buChar char="•"/>
            </a:pPr>
            <a:r>
              <a:rPr lang="en-US" sz="1050" dirty="0"/>
              <a:t>.</a:t>
            </a:r>
          </a:p>
        </p:txBody>
      </p:sp>
      <p:cxnSp>
        <p:nvCxnSpPr>
          <p:cNvPr id="68" name="Straight Connector 93">
            <a:extLst>
              <a:ext uri="{FF2B5EF4-FFF2-40B4-BE49-F238E27FC236}">
                <a16:creationId xmlns:a16="http://schemas.microsoft.com/office/drawing/2014/main" id="{1755E420-81D8-454F-AD5C-AF4C22325CFA}"/>
              </a:ext>
            </a:extLst>
          </p:cNvPr>
          <p:cNvCxnSpPr>
            <a:cxnSpLocks/>
            <a:stCxn id="12" idx="3"/>
            <a:endCxn id="67" idx="1"/>
          </p:cNvCxnSpPr>
          <p:nvPr/>
        </p:nvCxnSpPr>
        <p:spPr>
          <a:xfrm>
            <a:off x="9974397" y="1936708"/>
            <a:ext cx="481645" cy="0"/>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A98C9EE-8D5D-4493-99A8-AFD0CA837323}"/>
              </a:ext>
            </a:extLst>
          </p:cNvPr>
          <p:cNvPicPr>
            <a:picLocks noChangeAspect="1"/>
          </p:cNvPicPr>
          <p:nvPr/>
        </p:nvPicPr>
        <p:blipFill>
          <a:blip r:embed="rId5"/>
          <a:stretch>
            <a:fillRect/>
          </a:stretch>
        </p:blipFill>
        <p:spPr>
          <a:xfrm>
            <a:off x="6097241" y="5535054"/>
            <a:ext cx="1512810" cy="990472"/>
          </a:xfrm>
          <a:prstGeom prst="rect">
            <a:avLst/>
          </a:prstGeom>
          <a:ln>
            <a:noFill/>
          </a:ln>
          <a:effectLst>
            <a:outerShdw blurRad="292100" dist="139700" dir="2700000" algn="tl" rotWithShape="0">
              <a:srgbClr val="333333">
                <a:alpha val="65000"/>
              </a:srgbClr>
            </a:outerShdw>
          </a:effectLst>
        </p:spPr>
      </p:pic>
      <p:sp>
        <p:nvSpPr>
          <p:cNvPr id="44" name="TextBox 43">
            <a:extLst>
              <a:ext uri="{FF2B5EF4-FFF2-40B4-BE49-F238E27FC236}">
                <a16:creationId xmlns:a16="http://schemas.microsoft.com/office/drawing/2014/main" id="{E0D09742-149B-4C75-BD36-49C4AF2E87F3}"/>
              </a:ext>
            </a:extLst>
          </p:cNvPr>
          <p:cNvSpPr txBox="1"/>
          <p:nvPr/>
        </p:nvSpPr>
        <p:spPr>
          <a:xfrm>
            <a:off x="7991255" y="5800193"/>
            <a:ext cx="1808728" cy="523220"/>
          </a:xfrm>
          <a:prstGeom prst="rect">
            <a:avLst/>
          </a:prstGeom>
          <a:noFill/>
        </p:spPr>
        <p:txBody>
          <a:bodyPr wrap="square">
            <a:spAutoFit/>
          </a:bodyPr>
          <a:lstStyle/>
          <a:p>
            <a:pPr algn="l"/>
            <a:r>
              <a:rPr lang="en-US" sz="1400" b="1" i="0" dirty="0">
                <a:solidFill>
                  <a:srgbClr val="000000"/>
                </a:solidFill>
                <a:effectLst/>
                <a:latin typeface="Metric"/>
              </a:rPr>
              <a:t>HPE </a:t>
            </a:r>
            <a:r>
              <a:rPr lang="en-US" sz="1400" b="1" i="0" dirty="0" err="1">
                <a:solidFill>
                  <a:srgbClr val="000000"/>
                </a:solidFill>
                <a:effectLst/>
                <a:latin typeface="Metric"/>
              </a:rPr>
              <a:t>Edgeline</a:t>
            </a:r>
            <a:r>
              <a:rPr lang="en-US" sz="1400" b="1" i="0" dirty="0">
                <a:solidFill>
                  <a:srgbClr val="000000"/>
                </a:solidFill>
                <a:effectLst/>
                <a:latin typeface="Metric"/>
              </a:rPr>
              <a:t> EL300 </a:t>
            </a:r>
            <a:r>
              <a:rPr lang="en-US" sz="1400" b="1" i="0" dirty="0" err="1">
                <a:solidFill>
                  <a:srgbClr val="000000"/>
                </a:solidFill>
                <a:effectLst/>
                <a:latin typeface="Metric"/>
              </a:rPr>
              <a:t>边缘系统</a:t>
            </a:r>
            <a:endParaRPr lang="en-US" sz="1400" b="1" i="0" dirty="0">
              <a:solidFill>
                <a:srgbClr val="000000"/>
              </a:solidFill>
              <a:effectLst/>
              <a:latin typeface="Metric"/>
            </a:endParaRPr>
          </a:p>
        </p:txBody>
      </p:sp>
      <p:sp>
        <p:nvSpPr>
          <p:cNvPr id="6" name="Rectangle 5">
            <a:extLst>
              <a:ext uri="{FF2B5EF4-FFF2-40B4-BE49-F238E27FC236}">
                <a16:creationId xmlns:a16="http://schemas.microsoft.com/office/drawing/2014/main" id="{3FDC4728-FDCD-4D41-855D-F1D92938BBAD}"/>
              </a:ext>
            </a:extLst>
          </p:cNvPr>
          <p:cNvSpPr/>
          <p:nvPr/>
        </p:nvSpPr>
        <p:spPr>
          <a:xfrm>
            <a:off x="7404007" y="132419"/>
            <a:ext cx="5140780" cy="400110"/>
          </a:xfrm>
          <a:prstGeom prst="rect">
            <a:avLst/>
          </a:prstGeom>
        </p:spPr>
        <p:txBody>
          <a:bodyPr wrap="square">
            <a:spAutoFit/>
          </a:bodyPr>
          <a:lstStyle/>
          <a:p>
            <a:r>
              <a:rPr lang="en-US" sz="1000" dirty="0">
                <a:solidFill>
                  <a:schemeClr val="bg2"/>
                </a:solidFill>
              </a:rPr>
              <a:t>https://</a:t>
            </a:r>
            <a:r>
              <a:rPr lang="en-US" sz="1000" dirty="0" err="1">
                <a:solidFill>
                  <a:schemeClr val="bg2"/>
                </a:solidFill>
              </a:rPr>
              <a:t>docs.microsoft.com</a:t>
            </a:r>
            <a:r>
              <a:rPr lang="en-US" sz="1000" dirty="0">
                <a:solidFill>
                  <a:schemeClr val="bg2"/>
                </a:solidFill>
              </a:rPr>
              <a:t>/</a:t>
            </a:r>
            <a:r>
              <a:rPr lang="en-US" sz="1000" dirty="0" err="1">
                <a:solidFill>
                  <a:schemeClr val="bg2"/>
                </a:solidFill>
              </a:rPr>
              <a:t>zh-cn</a:t>
            </a:r>
            <a:r>
              <a:rPr lang="en-US" sz="1000" dirty="0">
                <a:solidFill>
                  <a:schemeClr val="bg2"/>
                </a:solidFill>
              </a:rPr>
              <a:t>/azure/defender-for-</a:t>
            </a:r>
            <a:r>
              <a:rPr lang="en-US" sz="1000" dirty="0" err="1">
                <a:solidFill>
                  <a:schemeClr val="bg2"/>
                </a:solidFill>
              </a:rPr>
              <a:t>iot</a:t>
            </a:r>
            <a:r>
              <a:rPr lang="en-US" sz="1000" dirty="0">
                <a:solidFill>
                  <a:schemeClr val="bg2"/>
                </a:solidFill>
              </a:rPr>
              <a:t>/organizations/how-to-install-software#sensor-installation-for-the-virtual-appliance</a:t>
            </a:r>
          </a:p>
        </p:txBody>
      </p:sp>
    </p:spTree>
    <p:extLst>
      <p:ext uri="{BB962C8B-B14F-4D97-AF65-F5344CB8AC3E}">
        <p14:creationId xmlns:p14="http://schemas.microsoft.com/office/powerpoint/2010/main" val="362675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3" grpId="0" animBg="1"/>
      <p:bldP spid="38" grpId="0"/>
      <p:bldP spid="43" grpId="0"/>
      <p:bldP spid="45" grpId="0" animBg="1"/>
      <p:bldP spid="10" grpId="0" animBg="1"/>
      <p:bldP spid="58" grpId="0" animBg="1"/>
      <p:bldP spid="67" grpId="0" animBg="1"/>
      <p:bldP spid="4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构建步骤</a:t>
            </a:r>
            <a:r>
              <a:rPr lang="en-US" sz="2800" dirty="0">
                <a:solidFill>
                  <a:schemeClr val="tx1">
                    <a:lumMod val="50000"/>
                    <a:lumOff val="50000"/>
                  </a:schemeClr>
                </a:solidFill>
              </a:rPr>
              <a:t> : </a:t>
            </a:r>
            <a:r>
              <a:rPr lang="en-US" sz="2800" dirty="0" err="1">
                <a:solidFill>
                  <a:schemeClr val="tx1">
                    <a:lumMod val="50000"/>
                    <a:lumOff val="50000"/>
                  </a:schemeClr>
                </a:solidFill>
              </a:rPr>
              <a:t>本地传感器</a:t>
            </a:r>
            <a:endParaRPr lang="en-US" dirty="0">
              <a:solidFill>
                <a:schemeClr val="tx1">
                  <a:lumMod val="50000"/>
                  <a:lumOff val="50000"/>
                </a:schemeClr>
              </a:solidFill>
            </a:endParaRPr>
          </a:p>
        </p:txBody>
      </p:sp>
      <p:sp>
        <p:nvSpPr>
          <p:cNvPr id="9" name="Rectangle 8">
            <a:extLst>
              <a:ext uri="{FF2B5EF4-FFF2-40B4-BE49-F238E27FC236}">
                <a16:creationId xmlns:a16="http://schemas.microsoft.com/office/drawing/2014/main" id="{3E1D69EE-A0B3-4B8E-85C7-ADF2C287D701}"/>
              </a:ext>
            </a:extLst>
          </p:cNvPr>
          <p:cNvSpPr/>
          <p:nvPr/>
        </p:nvSpPr>
        <p:spPr>
          <a:xfrm>
            <a:off x="120353" y="150036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实体</a:t>
            </a:r>
            <a:r>
              <a:rPr lang="zh-CN" altLang="en-US" sz="1050" dirty="0"/>
              <a:t> 或 虚拟</a:t>
            </a:r>
            <a:endParaRPr lang="en-US" sz="1050" dirty="0"/>
          </a:p>
        </p:txBody>
      </p:sp>
      <p:sp>
        <p:nvSpPr>
          <p:cNvPr id="11" name="Rectangle 10">
            <a:extLst>
              <a:ext uri="{FF2B5EF4-FFF2-40B4-BE49-F238E27FC236}">
                <a16:creationId xmlns:a16="http://schemas.microsoft.com/office/drawing/2014/main" id="{B7732E72-71CD-43FF-83E7-0716A10CB082}"/>
              </a:ext>
            </a:extLst>
          </p:cNvPr>
          <p:cNvSpPr/>
          <p:nvPr/>
        </p:nvSpPr>
        <p:spPr>
          <a:xfrm>
            <a:off x="120353" y="2160306"/>
            <a:ext cx="1833282"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下载</a:t>
            </a:r>
            <a:r>
              <a:rPr lang="en-US" sz="1050" dirty="0"/>
              <a:t> ISO</a:t>
            </a:r>
          </a:p>
        </p:txBody>
      </p:sp>
      <p:sp>
        <p:nvSpPr>
          <p:cNvPr id="15" name="Rectangle 14">
            <a:extLst>
              <a:ext uri="{FF2B5EF4-FFF2-40B4-BE49-F238E27FC236}">
                <a16:creationId xmlns:a16="http://schemas.microsoft.com/office/drawing/2014/main" id="{7FE4027F-B44C-4B66-B71D-E1EB13196186}"/>
              </a:ext>
            </a:extLst>
          </p:cNvPr>
          <p:cNvSpPr/>
          <p:nvPr/>
        </p:nvSpPr>
        <p:spPr>
          <a:xfrm>
            <a:off x="120353" y="2820250"/>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a:t>
            </a:r>
            <a:r>
              <a:rPr lang="en-CA" sz="1050" dirty="0"/>
              <a:t>. </a:t>
            </a:r>
            <a:r>
              <a:rPr lang="en-US" sz="1050" dirty="0" err="1"/>
              <a:t>运行安装</a:t>
            </a:r>
            <a:endParaRPr lang="en-US" sz="1050" dirty="0"/>
          </a:p>
        </p:txBody>
      </p:sp>
      <p:sp>
        <p:nvSpPr>
          <p:cNvPr id="17" name="Rectangle 16">
            <a:extLst>
              <a:ext uri="{FF2B5EF4-FFF2-40B4-BE49-F238E27FC236}">
                <a16:creationId xmlns:a16="http://schemas.microsoft.com/office/drawing/2014/main" id="{F15958DF-BB19-471C-988E-08E425FC8CF9}"/>
              </a:ext>
            </a:extLst>
          </p:cNvPr>
          <p:cNvSpPr/>
          <p:nvPr/>
        </p:nvSpPr>
        <p:spPr>
          <a:xfrm>
            <a:off x="120353" y="348019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获取</a:t>
            </a:r>
            <a:r>
              <a:rPr lang="en-US" sz="1050" dirty="0"/>
              <a:t> </a:t>
            </a:r>
            <a:r>
              <a:rPr lang="en-US" sz="1050" dirty="0" err="1"/>
              <a:t>账号</a:t>
            </a:r>
            <a:r>
              <a:rPr lang="en-US" sz="1050" dirty="0"/>
              <a:t> + </a:t>
            </a:r>
            <a:r>
              <a:rPr lang="en-US" sz="1050" dirty="0" err="1"/>
              <a:t>密码</a:t>
            </a:r>
            <a:endParaRPr lang="en-US" sz="1050" dirty="0"/>
          </a:p>
        </p:txBody>
      </p:sp>
      <p:sp>
        <p:nvSpPr>
          <p:cNvPr id="19" name="Rectangle 18">
            <a:extLst>
              <a:ext uri="{FF2B5EF4-FFF2-40B4-BE49-F238E27FC236}">
                <a16:creationId xmlns:a16="http://schemas.microsoft.com/office/drawing/2014/main" id="{450BC1DA-EC7B-4548-B476-97EC73B9765D}"/>
              </a:ext>
            </a:extLst>
          </p:cNvPr>
          <p:cNvSpPr/>
          <p:nvPr/>
        </p:nvSpPr>
        <p:spPr>
          <a:xfrm>
            <a:off x="120353" y="414013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登入console</a:t>
            </a:r>
            <a:endParaRPr lang="en-US" sz="1050" dirty="0"/>
          </a:p>
        </p:txBody>
      </p:sp>
      <p:sp>
        <p:nvSpPr>
          <p:cNvPr id="21" name="Rectangle 20">
            <a:extLst>
              <a:ext uri="{FF2B5EF4-FFF2-40B4-BE49-F238E27FC236}">
                <a16:creationId xmlns:a16="http://schemas.microsoft.com/office/drawing/2014/main" id="{3520CE72-996E-4511-9149-256758E5C65F}"/>
              </a:ext>
            </a:extLst>
          </p:cNvPr>
          <p:cNvSpPr/>
          <p:nvPr/>
        </p:nvSpPr>
        <p:spPr>
          <a:xfrm>
            <a:off x="120353" y="480008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激活</a:t>
            </a:r>
            <a:endParaRPr lang="en-US" sz="1050" dirty="0"/>
          </a:p>
        </p:txBody>
      </p:sp>
      <p:cxnSp>
        <p:nvCxnSpPr>
          <p:cNvPr id="23" name="Straight Arrow Connector 22">
            <a:extLst>
              <a:ext uri="{FF2B5EF4-FFF2-40B4-BE49-F238E27FC236}">
                <a16:creationId xmlns:a16="http://schemas.microsoft.com/office/drawing/2014/main" id="{B9B902D6-0BEB-4D56-BC49-8538D4356B4A}"/>
              </a:ext>
            </a:extLst>
          </p:cNvPr>
          <p:cNvCxnSpPr>
            <a:cxnSpLocks/>
            <a:stCxn id="9" idx="2"/>
            <a:endCxn id="11" idx="0"/>
          </p:cNvCxnSpPr>
          <p:nvPr/>
        </p:nvCxnSpPr>
        <p:spPr>
          <a:xfrm>
            <a:off x="1036994"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83C2B3-F7ED-488C-B2CC-8636638AFE33}"/>
              </a:ext>
            </a:extLst>
          </p:cNvPr>
          <p:cNvCxnSpPr>
            <a:cxnSpLocks/>
            <a:stCxn id="11" idx="2"/>
            <a:endCxn id="15" idx="0"/>
          </p:cNvCxnSpPr>
          <p:nvPr/>
        </p:nvCxnSpPr>
        <p:spPr>
          <a:xfrm>
            <a:off x="1036994"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6B7C03-4B38-41AA-AFCE-6D83376466E5}"/>
              </a:ext>
            </a:extLst>
          </p:cNvPr>
          <p:cNvCxnSpPr>
            <a:cxnSpLocks/>
            <a:stCxn id="15" idx="2"/>
            <a:endCxn id="17" idx="0"/>
          </p:cNvCxnSpPr>
          <p:nvPr/>
        </p:nvCxnSpPr>
        <p:spPr>
          <a:xfrm>
            <a:off x="1036994"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D08E0F0-3FD4-4EFD-B6B4-ABAA9D53C1E8}"/>
              </a:ext>
            </a:extLst>
          </p:cNvPr>
          <p:cNvCxnSpPr>
            <a:cxnSpLocks/>
            <a:stCxn id="17" idx="2"/>
            <a:endCxn id="19" idx="0"/>
          </p:cNvCxnSpPr>
          <p:nvPr/>
        </p:nvCxnSpPr>
        <p:spPr>
          <a:xfrm>
            <a:off x="1036994"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FECCB7-D65D-4470-9C7E-CC566B04C05A}"/>
              </a:ext>
            </a:extLst>
          </p:cNvPr>
          <p:cNvCxnSpPr>
            <a:cxnSpLocks/>
            <a:stCxn id="19" idx="2"/>
            <a:endCxn id="21" idx="0"/>
          </p:cNvCxnSpPr>
          <p:nvPr/>
        </p:nvCxnSpPr>
        <p:spPr>
          <a:xfrm>
            <a:off x="1036994"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89AF295-5E01-46CD-863B-8A61A45EF3BC}"/>
              </a:ext>
            </a:extLst>
          </p:cNvPr>
          <p:cNvSpPr/>
          <p:nvPr/>
        </p:nvSpPr>
        <p:spPr>
          <a:xfrm>
            <a:off x="120353" y="546002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更新</a:t>
            </a:r>
            <a:endParaRPr lang="en-US" sz="1050" dirty="0"/>
          </a:p>
        </p:txBody>
      </p:sp>
      <p:cxnSp>
        <p:nvCxnSpPr>
          <p:cNvPr id="39" name="Straight Arrow Connector 38">
            <a:extLst>
              <a:ext uri="{FF2B5EF4-FFF2-40B4-BE49-F238E27FC236}">
                <a16:creationId xmlns:a16="http://schemas.microsoft.com/office/drawing/2014/main" id="{2DB5E1BD-65C7-44D0-818D-447BA9088FC5}"/>
              </a:ext>
            </a:extLst>
          </p:cNvPr>
          <p:cNvCxnSpPr>
            <a:cxnSpLocks/>
            <a:stCxn id="21" idx="2"/>
            <a:endCxn id="37" idx="0"/>
          </p:cNvCxnSpPr>
          <p:nvPr/>
        </p:nvCxnSpPr>
        <p:spPr>
          <a:xfrm>
            <a:off x="1036994"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4BF9F337-F96D-42AF-9D56-04ACE82F31C6}"/>
              </a:ext>
            </a:extLst>
          </p:cNvPr>
          <p:cNvCxnSpPr>
            <a:cxnSpLocks/>
            <a:stCxn id="11" idx="3"/>
            <a:endCxn id="7" idx="1"/>
          </p:cNvCxnSpPr>
          <p:nvPr/>
        </p:nvCxnSpPr>
        <p:spPr>
          <a:xfrm flipV="1">
            <a:off x="1953635" y="2332699"/>
            <a:ext cx="692199" cy="5099"/>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4B93EA9-A36B-440C-A04E-D48F4ADA1FF8}"/>
              </a:ext>
            </a:extLst>
          </p:cNvPr>
          <p:cNvPicPr>
            <a:picLocks noChangeAspect="1"/>
          </p:cNvPicPr>
          <p:nvPr/>
        </p:nvPicPr>
        <p:blipFill>
          <a:blip r:embed="rId2"/>
          <a:stretch>
            <a:fillRect/>
          </a:stretch>
        </p:blipFill>
        <p:spPr>
          <a:xfrm>
            <a:off x="5067426" y="3637955"/>
            <a:ext cx="5887272" cy="1533739"/>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73898A7-59C9-479A-8394-034A0FD8D86B}"/>
              </a:ext>
            </a:extLst>
          </p:cNvPr>
          <p:cNvSpPr/>
          <p:nvPr/>
        </p:nvSpPr>
        <p:spPr>
          <a:xfrm>
            <a:off x="7012650" y="1896351"/>
            <a:ext cx="2001950" cy="87269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t>一旦你下载了可用的文件，你应该有一个像下面这样的集合 </a:t>
            </a:r>
            <a:r>
              <a:rPr lang="en-US" sz="1050" dirty="0"/>
              <a:t>:</a:t>
            </a:r>
          </a:p>
        </p:txBody>
      </p:sp>
      <p:sp>
        <p:nvSpPr>
          <p:cNvPr id="7" name="Rectangle 6">
            <a:extLst>
              <a:ext uri="{FF2B5EF4-FFF2-40B4-BE49-F238E27FC236}">
                <a16:creationId xmlns:a16="http://schemas.microsoft.com/office/drawing/2014/main" id="{FD5DB11C-818A-4853-90E1-135039318664}"/>
              </a:ext>
            </a:extLst>
          </p:cNvPr>
          <p:cNvSpPr/>
          <p:nvPr/>
        </p:nvSpPr>
        <p:spPr>
          <a:xfrm>
            <a:off x="2645834" y="1896351"/>
            <a:ext cx="1355148" cy="8726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t>根据指示去设置Azure</a:t>
            </a:r>
            <a:r>
              <a:rPr lang="en-US" sz="1050" dirty="0"/>
              <a:t> Sub</a:t>
            </a:r>
          </a:p>
        </p:txBody>
      </p:sp>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646A70E4-6EB8-4DF9-A336-8C2A32BCAE83}"/>
                  </a:ext>
                </a:extLst>
              </p:cNvPr>
              <p:cNvGraphicFramePr>
                <a:graphicFrameLocks noChangeAspect="1"/>
              </p:cNvGraphicFramePr>
              <p:nvPr>
                <p:extLst>
                  <p:ext uri="{D42A27DB-BD31-4B8C-83A1-F6EECF244321}">
                    <p14:modId xmlns:p14="http://schemas.microsoft.com/office/powerpoint/2010/main" val="1330161763"/>
                  </p:ext>
                </p:extLst>
              </p:nvPr>
            </p:nvGraphicFramePr>
            <p:xfrm>
              <a:off x="4740850" y="1951562"/>
              <a:ext cx="1355150" cy="762272"/>
            </p:xfrm>
            <a:graphic>
              <a:graphicData uri="http://schemas.microsoft.com/office/powerpoint/2016/sectionzoom">
                <psez:sectionZm>
                  <psez:sectionZmObj sectionId="{6366D079-7468-456C-9478-D5CA7233014E}">
                    <psez:zmPr id="{94D20493-9816-4B73-B0AB-A8F86578A00B}" transitionDur="1000">
                      <p166:blipFill xmlns:p166="http://schemas.microsoft.com/office/powerpoint/2016/6/main">
                        <a:blip r:embed="rId3"/>
                        <a:stretch>
                          <a:fillRect/>
                        </a:stretch>
                      </p166:blipFill>
                      <p166:spPr xmlns:p166="http://schemas.microsoft.com/office/powerpoint/2016/6/main">
                        <a:xfrm>
                          <a:off x="0" y="0"/>
                          <a:ext cx="1355150" cy="762272"/>
                        </a:xfrm>
                        <a:prstGeom prst="rect">
                          <a:avLst/>
                        </a:prstGeom>
                        <a:ln w="3175">
                          <a:solidFill>
                            <a:prstClr val="ltGray"/>
                          </a:solidFill>
                        </a:ln>
                      </p166:spPr>
                    </psez:zmPr>
                  </psez:sectionZmObj>
                </psez:sectionZm>
              </a:graphicData>
            </a:graphic>
          </p:graphicFrame>
        </mc:Choice>
        <mc:Fallback xmlns="">
          <p:pic>
            <p:nvPicPr>
              <p:cNvPr id="10" name="Section Zoom 9">
                <a:hlinkClick r:id="rId4" action="ppaction://hlinksldjump"/>
                <a:extLst>
                  <a:ext uri="{FF2B5EF4-FFF2-40B4-BE49-F238E27FC236}">
                    <a16:creationId xmlns:a16="http://schemas.microsoft.com/office/drawing/2014/main" id="{646A70E4-6EB8-4DF9-A336-8C2A32BCAE83}"/>
                  </a:ext>
                </a:extLst>
              </p:cNvPr>
              <p:cNvPicPr>
                <a:picLocks noGrp="1" noRot="1" noChangeAspect="1" noMove="1" noResize="1" noEditPoints="1" noAdjustHandles="1" noChangeArrowheads="1" noChangeShapeType="1"/>
              </p:cNvPicPr>
              <p:nvPr/>
            </p:nvPicPr>
            <p:blipFill>
              <a:blip r:embed="rId5"/>
              <a:stretch>
                <a:fillRect/>
              </a:stretch>
            </p:blipFill>
            <p:spPr>
              <a:xfrm>
                <a:off x="4740850" y="1951562"/>
                <a:ext cx="1355150" cy="762272"/>
              </a:xfrm>
              <a:prstGeom prst="rect">
                <a:avLst/>
              </a:prstGeom>
              <a:ln w="3175">
                <a:solidFill>
                  <a:prstClr val="ltGray"/>
                </a:solidFill>
              </a:ln>
            </p:spPr>
          </p:pic>
        </mc:Fallback>
      </mc:AlternateContent>
      <p:cxnSp>
        <p:nvCxnSpPr>
          <p:cNvPr id="25" name="Straight Connector 93">
            <a:extLst>
              <a:ext uri="{FF2B5EF4-FFF2-40B4-BE49-F238E27FC236}">
                <a16:creationId xmlns:a16="http://schemas.microsoft.com/office/drawing/2014/main" id="{B314D408-A27F-4298-B64D-4D87DCFEF22D}"/>
              </a:ext>
            </a:extLst>
          </p:cNvPr>
          <p:cNvCxnSpPr>
            <a:cxnSpLocks/>
            <a:stCxn id="7" idx="3"/>
            <a:endCxn id="10" idx="1"/>
          </p:cNvCxnSpPr>
          <p:nvPr/>
        </p:nvCxnSpPr>
        <p:spPr>
          <a:xfrm flipV="1">
            <a:off x="4000982" y="2332698"/>
            <a:ext cx="739868" cy="1"/>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93">
            <a:extLst>
              <a:ext uri="{FF2B5EF4-FFF2-40B4-BE49-F238E27FC236}">
                <a16:creationId xmlns:a16="http://schemas.microsoft.com/office/drawing/2014/main" id="{CEDAFB0F-D5CC-4932-BE35-CA8DCC9A0969}"/>
              </a:ext>
            </a:extLst>
          </p:cNvPr>
          <p:cNvCxnSpPr>
            <a:cxnSpLocks/>
            <a:stCxn id="10" idx="3"/>
            <a:endCxn id="6" idx="1"/>
          </p:cNvCxnSpPr>
          <p:nvPr/>
        </p:nvCxnSpPr>
        <p:spPr>
          <a:xfrm>
            <a:off x="6096000" y="2332698"/>
            <a:ext cx="916650" cy="1"/>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93">
            <a:extLst>
              <a:ext uri="{FF2B5EF4-FFF2-40B4-BE49-F238E27FC236}">
                <a16:creationId xmlns:a16="http://schemas.microsoft.com/office/drawing/2014/main" id="{A0A6DCE0-A9F2-4B60-8FBF-3E563A7BAAF3}"/>
              </a:ext>
            </a:extLst>
          </p:cNvPr>
          <p:cNvCxnSpPr>
            <a:cxnSpLocks/>
            <a:stCxn id="6" idx="2"/>
            <a:endCxn id="5" idx="0"/>
          </p:cNvCxnSpPr>
          <p:nvPr/>
        </p:nvCxnSpPr>
        <p:spPr>
          <a:xfrm rot="5400000">
            <a:off x="7577890" y="3202220"/>
            <a:ext cx="868908" cy="2563"/>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3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构建步骤</a:t>
            </a:r>
            <a:r>
              <a:rPr lang="en-US" sz="2800" dirty="0">
                <a:solidFill>
                  <a:schemeClr val="tx1">
                    <a:lumMod val="50000"/>
                    <a:lumOff val="50000"/>
                  </a:schemeClr>
                </a:solidFill>
              </a:rPr>
              <a:t> : </a:t>
            </a:r>
            <a:r>
              <a:rPr lang="en-US" sz="2800" dirty="0" err="1">
                <a:solidFill>
                  <a:schemeClr val="tx1">
                    <a:lumMod val="50000"/>
                    <a:lumOff val="50000"/>
                  </a:schemeClr>
                </a:solidFill>
              </a:rPr>
              <a:t>本地传感器</a:t>
            </a:r>
            <a:r>
              <a:rPr lang="zh-CN" altLang="en-US" sz="2800" dirty="0">
                <a:solidFill>
                  <a:schemeClr val="tx1">
                    <a:lumMod val="50000"/>
                    <a:lumOff val="50000"/>
                  </a:schemeClr>
                </a:solidFill>
              </a:rPr>
              <a:t> </a:t>
            </a:r>
            <a:r>
              <a:rPr lang="en-US" sz="1200" dirty="0">
                <a:solidFill>
                  <a:schemeClr val="tx1">
                    <a:lumMod val="50000"/>
                    <a:lumOff val="50000"/>
                  </a:schemeClr>
                </a:solidFill>
              </a:rPr>
              <a:t>(</a:t>
            </a:r>
            <a:r>
              <a:rPr lang="en-US" sz="1200" dirty="0" err="1">
                <a:solidFill>
                  <a:schemeClr val="tx1">
                    <a:lumMod val="50000"/>
                    <a:lumOff val="50000"/>
                  </a:schemeClr>
                </a:solidFill>
              </a:rPr>
              <a:t>这里使用Hyper</a:t>
            </a:r>
            <a:r>
              <a:rPr lang="en-US" altLang="zh-CN" sz="1200" dirty="0">
                <a:solidFill>
                  <a:schemeClr val="tx1">
                    <a:lumMod val="50000"/>
                    <a:lumOff val="50000"/>
                  </a:schemeClr>
                </a:solidFill>
              </a:rPr>
              <a:t>-V</a:t>
            </a:r>
            <a:r>
              <a:rPr lang="zh-CN" altLang="en-US" sz="1200" dirty="0">
                <a:solidFill>
                  <a:schemeClr val="tx1">
                    <a:lumMod val="50000"/>
                    <a:lumOff val="50000"/>
                  </a:schemeClr>
                </a:solidFill>
              </a:rPr>
              <a:t>虚拟机作为例子）</a:t>
            </a:r>
            <a:endParaRPr lang="en-US" sz="1200" dirty="0">
              <a:solidFill>
                <a:schemeClr val="tx1">
                  <a:lumMod val="50000"/>
                  <a:lumOff val="50000"/>
                </a:schemeClr>
              </a:solidFill>
            </a:endParaRPr>
          </a:p>
        </p:txBody>
      </p:sp>
      <p:sp>
        <p:nvSpPr>
          <p:cNvPr id="9" name="Rectangle 8">
            <a:extLst>
              <a:ext uri="{FF2B5EF4-FFF2-40B4-BE49-F238E27FC236}">
                <a16:creationId xmlns:a16="http://schemas.microsoft.com/office/drawing/2014/main" id="{3E1D69EE-A0B3-4B8E-85C7-ADF2C287D701}"/>
              </a:ext>
            </a:extLst>
          </p:cNvPr>
          <p:cNvSpPr/>
          <p:nvPr/>
        </p:nvSpPr>
        <p:spPr>
          <a:xfrm>
            <a:off x="120353" y="150036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实体</a:t>
            </a:r>
            <a:r>
              <a:rPr lang="zh-CN" altLang="en-US" sz="1050" dirty="0"/>
              <a:t> 或 虚拟</a:t>
            </a:r>
            <a:endParaRPr lang="en-US" sz="1050" dirty="0"/>
          </a:p>
        </p:txBody>
      </p:sp>
      <p:sp>
        <p:nvSpPr>
          <p:cNvPr id="11" name="Rectangle 10">
            <a:extLst>
              <a:ext uri="{FF2B5EF4-FFF2-40B4-BE49-F238E27FC236}">
                <a16:creationId xmlns:a16="http://schemas.microsoft.com/office/drawing/2014/main" id="{B7732E72-71CD-43FF-83E7-0716A10CB082}"/>
              </a:ext>
            </a:extLst>
          </p:cNvPr>
          <p:cNvSpPr/>
          <p:nvPr/>
        </p:nvSpPr>
        <p:spPr>
          <a:xfrm>
            <a:off x="120353" y="216030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下载</a:t>
            </a:r>
            <a:r>
              <a:rPr lang="en-US" sz="1050" dirty="0"/>
              <a:t> ISO</a:t>
            </a:r>
          </a:p>
        </p:txBody>
      </p:sp>
      <p:sp>
        <p:nvSpPr>
          <p:cNvPr id="15" name="Rectangle 14">
            <a:extLst>
              <a:ext uri="{FF2B5EF4-FFF2-40B4-BE49-F238E27FC236}">
                <a16:creationId xmlns:a16="http://schemas.microsoft.com/office/drawing/2014/main" id="{7FE4027F-B44C-4B66-B71D-E1EB13196186}"/>
              </a:ext>
            </a:extLst>
          </p:cNvPr>
          <p:cNvSpPr/>
          <p:nvPr/>
        </p:nvSpPr>
        <p:spPr>
          <a:xfrm>
            <a:off x="120353" y="2820250"/>
            <a:ext cx="1833282"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运行安装</a:t>
            </a:r>
            <a:endParaRPr lang="en-US" sz="1050" dirty="0"/>
          </a:p>
        </p:txBody>
      </p:sp>
      <p:sp>
        <p:nvSpPr>
          <p:cNvPr id="17" name="Rectangle 16">
            <a:extLst>
              <a:ext uri="{FF2B5EF4-FFF2-40B4-BE49-F238E27FC236}">
                <a16:creationId xmlns:a16="http://schemas.microsoft.com/office/drawing/2014/main" id="{F15958DF-BB19-471C-988E-08E425FC8CF9}"/>
              </a:ext>
            </a:extLst>
          </p:cNvPr>
          <p:cNvSpPr/>
          <p:nvPr/>
        </p:nvSpPr>
        <p:spPr>
          <a:xfrm>
            <a:off x="120353" y="348019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获取</a:t>
            </a:r>
            <a:r>
              <a:rPr lang="en-US" sz="1050" dirty="0"/>
              <a:t> </a:t>
            </a:r>
            <a:r>
              <a:rPr lang="en-US" sz="1050" dirty="0" err="1"/>
              <a:t>账号</a:t>
            </a:r>
            <a:r>
              <a:rPr lang="en-US" sz="1050" dirty="0"/>
              <a:t> + </a:t>
            </a:r>
            <a:r>
              <a:rPr lang="en-US" sz="1050" dirty="0" err="1"/>
              <a:t>密码</a:t>
            </a:r>
            <a:endParaRPr lang="en-US" sz="1050" dirty="0"/>
          </a:p>
        </p:txBody>
      </p:sp>
      <p:sp>
        <p:nvSpPr>
          <p:cNvPr id="19" name="Rectangle 18">
            <a:extLst>
              <a:ext uri="{FF2B5EF4-FFF2-40B4-BE49-F238E27FC236}">
                <a16:creationId xmlns:a16="http://schemas.microsoft.com/office/drawing/2014/main" id="{450BC1DA-EC7B-4548-B476-97EC73B9765D}"/>
              </a:ext>
            </a:extLst>
          </p:cNvPr>
          <p:cNvSpPr/>
          <p:nvPr/>
        </p:nvSpPr>
        <p:spPr>
          <a:xfrm>
            <a:off x="120353" y="414013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登入console</a:t>
            </a:r>
            <a:endParaRPr lang="en-US" sz="1050" dirty="0"/>
          </a:p>
        </p:txBody>
      </p:sp>
      <p:sp>
        <p:nvSpPr>
          <p:cNvPr id="21" name="Rectangle 20">
            <a:extLst>
              <a:ext uri="{FF2B5EF4-FFF2-40B4-BE49-F238E27FC236}">
                <a16:creationId xmlns:a16="http://schemas.microsoft.com/office/drawing/2014/main" id="{3520CE72-996E-4511-9149-256758E5C65F}"/>
              </a:ext>
            </a:extLst>
          </p:cNvPr>
          <p:cNvSpPr/>
          <p:nvPr/>
        </p:nvSpPr>
        <p:spPr>
          <a:xfrm>
            <a:off x="120353" y="480008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激活</a:t>
            </a:r>
            <a:endParaRPr lang="en-US" sz="1050" dirty="0"/>
          </a:p>
        </p:txBody>
      </p:sp>
      <p:cxnSp>
        <p:nvCxnSpPr>
          <p:cNvPr id="23" name="Straight Arrow Connector 22">
            <a:extLst>
              <a:ext uri="{FF2B5EF4-FFF2-40B4-BE49-F238E27FC236}">
                <a16:creationId xmlns:a16="http://schemas.microsoft.com/office/drawing/2014/main" id="{B9B902D6-0BEB-4D56-BC49-8538D4356B4A}"/>
              </a:ext>
            </a:extLst>
          </p:cNvPr>
          <p:cNvCxnSpPr>
            <a:cxnSpLocks/>
            <a:stCxn id="9" idx="2"/>
            <a:endCxn id="11" idx="0"/>
          </p:cNvCxnSpPr>
          <p:nvPr/>
        </p:nvCxnSpPr>
        <p:spPr>
          <a:xfrm>
            <a:off x="1036994"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83C2B3-F7ED-488C-B2CC-8636638AFE33}"/>
              </a:ext>
            </a:extLst>
          </p:cNvPr>
          <p:cNvCxnSpPr>
            <a:cxnSpLocks/>
            <a:stCxn id="11" idx="2"/>
            <a:endCxn id="15" idx="0"/>
          </p:cNvCxnSpPr>
          <p:nvPr/>
        </p:nvCxnSpPr>
        <p:spPr>
          <a:xfrm>
            <a:off x="1036994"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6B7C03-4B38-41AA-AFCE-6D83376466E5}"/>
              </a:ext>
            </a:extLst>
          </p:cNvPr>
          <p:cNvCxnSpPr>
            <a:cxnSpLocks/>
            <a:stCxn id="15" idx="2"/>
            <a:endCxn id="17" idx="0"/>
          </p:cNvCxnSpPr>
          <p:nvPr/>
        </p:nvCxnSpPr>
        <p:spPr>
          <a:xfrm>
            <a:off x="1036994"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D08E0F0-3FD4-4EFD-B6B4-ABAA9D53C1E8}"/>
              </a:ext>
            </a:extLst>
          </p:cNvPr>
          <p:cNvCxnSpPr>
            <a:cxnSpLocks/>
            <a:stCxn id="17" idx="2"/>
            <a:endCxn id="19" idx="0"/>
          </p:cNvCxnSpPr>
          <p:nvPr/>
        </p:nvCxnSpPr>
        <p:spPr>
          <a:xfrm>
            <a:off x="1036994"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FECCB7-D65D-4470-9C7E-CC566B04C05A}"/>
              </a:ext>
            </a:extLst>
          </p:cNvPr>
          <p:cNvCxnSpPr>
            <a:cxnSpLocks/>
            <a:stCxn id="19" idx="2"/>
            <a:endCxn id="21" idx="0"/>
          </p:cNvCxnSpPr>
          <p:nvPr/>
        </p:nvCxnSpPr>
        <p:spPr>
          <a:xfrm>
            <a:off x="1036994"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89AF295-5E01-46CD-863B-8A61A45EF3BC}"/>
              </a:ext>
            </a:extLst>
          </p:cNvPr>
          <p:cNvSpPr/>
          <p:nvPr/>
        </p:nvSpPr>
        <p:spPr>
          <a:xfrm>
            <a:off x="120353" y="546002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更新</a:t>
            </a:r>
            <a:endParaRPr lang="en-US" sz="1050" dirty="0"/>
          </a:p>
        </p:txBody>
      </p:sp>
      <p:cxnSp>
        <p:nvCxnSpPr>
          <p:cNvPr id="39" name="Straight Arrow Connector 38">
            <a:extLst>
              <a:ext uri="{FF2B5EF4-FFF2-40B4-BE49-F238E27FC236}">
                <a16:creationId xmlns:a16="http://schemas.microsoft.com/office/drawing/2014/main" id="{2DB5E1BD-65C7-44D0-818D-447BA9088FC5}"/>
              </a:ext>
            </a:extLst>
          </p:cNvPr>
          <p:cNvCxnSpPr>
            <a:cxnSpLocks/>
            <a:stCxn id="21" idx="2"/>
            <a:endCxn id="37" idx="0"/>
          </p:cNvCxnSpPr>
          <p:nvPr/>
        </p:nvCxnSpPr>
        <p:spPr>
          <a:xfrm>
            <a:off x="1036994"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FBF65AB-7998-4AA9-8E98-F49E351E7DC3}"/>
              </a:ext>
            </a:extLst>
          </p:cNvPr>
          <p:cNvCxnSpPr>
            <a:cxnSpLocks/>
          </p:cNvCxnSpPr>
          <p:nvPr/>
        </p:nvCxnSpPr>
        <p:spPr>
          <a:xfrm>
            <a:off x="1953635" y="3010998"/>
            <a:ext cx="1079524"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93">
            <a:extLst>
              <a:ext uri="{FF2B5EF4-FFF2-40B4-BE49-F238E27FC236}">
                <a16:creationId xmlns:a16="http://schemas.microsoft.com/office/drawing/2014/main" id="{1DC3B640-68AB-49FF-8857-675D0637DDAA}"/>
              </a:ext>
            </a:extLst>
          </p:cNvPr>
          <p:cNvCxnSpPr>
            <a:cxnSpLocks/>
            <a:stCxn id="5" idx="3"/>
            <a:endCxn id="12" idx="1"/>
          </p:cNvCxnSpPr>
          <p:nvPr/>
        </p:nvCxnSpPr>
        <p:spPr>
          <a:xfrm>
            <a:off x="5253487" y="2518182"/>
            <a:ext cx="536024" cy="357"/>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7584BA-B865-41BA-B52E-C89DB7E052A6}"/>
              </a:ext>
            </a:extLst>
          </p:cNvPr>
          <p:cNvSpPr txBox="1"/>
          <p:nvPr/>
        </p:nvSpPr>
        <p:spPr>
          <a:xfrm>
            <a:off x="6219100" y="936622"/>
            <a:ext cx="1524557" cy="523220"/>
          </a:xfrm>
          <a:prstGeom prst="rect">
            <a:avLst/>
          </a:prstGeom>
          <a:noFill/>
        </p:spPr>
        <p:txBody>
          <a:bodyPr wrap="square" rtlCol="0">
            <a:spAutoFit/>
          </a:bodyPr>
          <a:lstStyle/>
          <a:p>
            <a:pPr algn="ctr"/>
            <a:r>
              <a:rPr lang="en-US" sz="1400" dirty="0" err="1"/>
              <a:t>初试安装</a:t>
            </a:r>
            <a:endParaRPr lang="en-US" sz="1400" dirty="0"/>
          </a:p>
          <a:p>
            <a:pPr algn="ctr"/>
            <a:r>
              <a:rPr lang="en-US" sz="1400" dirty="0"/>
              <a:t>10-15 </a:t>
            </a:r>
            <a:r>
              <a:rPr lang="en-US" sz="1400" dirty="0" err="1"/>
              <a:t>分钟</a:t>
            </a:r>
            <a:endParaRPr lang="en-US" sz="1400" dirty="0"/>
          </a:p>
        </p:txBody>
      </p:sp>
      <p:cxnSp>
        <p:nvCxnSpPr>
          <p:cNvPr id="18" name="Straight Connector 93">
            <a:extLst>
              <a:ext uri="{FF2B5EF4-FFF2-40B4-BE49-F238E27FC236}">
                <a16:creationId xmlns:a16="http://schemas.microsoft.com/office/drawing/2014/main" id="{02A84CCE-8737-4ACB-A60D-5AC54B7B715A}"/>
              </a:ext>
            </a:extLst>
          </p:cNvPr>
          <p:cNvCxnSpPr>
            <a:cxnSpLocks/>
            <a:endCxn id="36" idx="1"/>
          </p:cNvCxnSpPr>
          <p:nvPr/>
        </p:nvCxnSpPr>
        <p:spPr>
          <a:xfrm rot="16200000" flipH="1">
            <a:off x="5824448" y="3573467"/>
            <a:ext cx="426674" cy="240128"/>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05E3F43-6BC2-4CF4-B32E-A50C288D3773}"/>
              </a:ext>
            </a:extLst>
          </p:cNvPr>
          <p:cNvSpPr/>
          <p:nvPr/>
        </p:nvSpPr>
        <p:spPr>
          <a:xfrm>
            <a:off x="6157849" y="3729376"/>
            <a:ext cx="2253969"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t>Hardware profile:  </a:t>
            </a:r>
            <a:r>
              <a:rPr lang="en-US" sz="1050" b="1"/>
              <a:t>Ruggedized</a:t>
            </a:r>
          </a:p>
        </p:txBody>
      </p:sp>
      <p:sp>
        <p:nvSpPr>
          <p:cNvPr id="38" name="Rectangle 37">
            <a:extLst>
              <a:ext uri="{FF2B5EF4-FFF2-40B4-BE49-F238E27FC236}">
                <a16:creationId xmlns:a16="http://schemas.microsoft.com/office/drawing/2014/main" id="{AAA51BDF-6733-4979-971B-63F1A03DF4E4}"/>
              </a:ext>
            </a:extLst>
          </p:cNvPr>
          <p:cNvSpPr/>
          <p:nvPr/>
        </p:nvSpPr>
        <p:spPr>
          <a:xfrm>
            <a:off x="6508657" y="4176950"/>
            <a:ext cx="2253969" cy="96337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t>Management NIC: </a:t>
            </a:r>
            <a:endParaRPr lang="en-US" sz="1050" b="1"/>
          </a:p>
          <a:p>
            <a:r>
              <a:rPr lang="en-US" sz="1050"/>
              <a:t>Management IP Address:  </a:t>
            </a:r>
            <a:endParaRPr lang="en-US" sz="1050" b="1"/>
          </a:p>
          <a:p>
            <a:r>
              <a:rPr lang="en-US" sz="1050"/>
              <a:t>Management Subnet Mask:</a:t>
            </a:r>
          </a:p>
          <a:p>
            <a:r>
              <a:rPr lang="en-US" sz="1050"/>
              <a:t>Management DNS</a:t>
            </a:r>
          </a:p>
          <a:p>
            <a:r>
              <a:rPr lang="en-US" sz="1050"/>
              <a:t>Management Default Gateway:</a:t>
            </a:r>
            <a:endParaRPr lang="en-US" sz="1050" b="1"/>
          </a:p>
        </p:txBody>
      </p:sp>
      <p:cxnSp>
        <p:nvCxnSpPr>
          <p:cNvPr id="35" name="Straight Connector 93">
            <a:extLst>
              <a:ext uri="{FF2B5EF4-FFF2-40B4-BE49-F238E27FC236}">
                <a16:creationId xmlns:a16="http://schemas.microsoft.com/office/drawing/2014/main" id="{814C8EDF-B819-414E-AD5B-13531545A88E}"/>
              </a:ext>
            </a:extLst>
          </p:cNvPr>
          <p:cNvCxnSpPr>
            <a:cxnSpLocks/>
            <a:endCxn id="38" idx="1"/>
          </p:cNvCxnSpPr>
          <p:nvPr/>
        </p:nvCxnSpPr>
        <p:spPr>
          <a:xfrm rot="16200000" flipH="1">
            <a:off x="6091078" y="4241058"/>
            <a:ext cx="596976" cy="238182"/>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FB134D1-F8E3-49EB-AB19-A386CFC3870A}"/>
              </a:ext>
            </a:extLst>
          </p:cNvPr>
          <p:cNvPicPr>
            <a:picLocks noChangeAspect="1"/>
          </p:cNvPicPr>
          <p:nvPr/>
        </p:nvPicPr>
        <p:blipFill rotWithShape="1">
          <a:blip r:embed="rId2"/>
          <a:srcRect l="480" t="902" r="468" b="1249"/>
          <a:stretch/>
        </p:blipFill>
        <p:spPr>
          <a:xfrm>
            <a:off x="2830352" y="1460382"/>
            <a:ext cx="2423135" cy="2115600"/>
          </a:xfrm>
          <a:prstGeom prst="rect">
            <a:avLst/>
          </a:prstGeom>
          <a:ln>
            <a:noFill/>
          </a:ln>
          <a:effectLst>
            <a:outerShdw blurRad="292100" dist="139700" dir="2700000" algn="tl" rotWithShape="0">
              <a:srgbClr val="333333">
                <a:alpha val="65000"/>
              </a:srgbClr>
            </a:outerShdw>
          </a:effectLst>
        </p:spPr>
      </p:pic>
      <p:sp>
        <p:nvSpPr>
          <p:cNvPr id="50" name="Rectangle 49">
            <a:extLst>
              <a:ext uri="{FF2B5EF4-FFF2-40B4-BE49-F238E27FC236}">
                <a16:creationId xmlns:a16="http://schemas.microsoft.com/office/drawing/2014/main" id="{475DAE7C-5384-4A56-BBC7-667894E83AC3}"/>
              </a:ext>
            </a:extLst>
          </p:cNvPr>
          <p:cNvSpPr/>
          <p:nvPr/>
        </p:nvSpPr>
        <p:spPr>
          <a:xfrm>
            <a:off x="6846576" y="5255888"/>
            <a:ext cx="2253969" cy="30246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t>Do not configure bridge</a:t>
            </a:r>
          </a:p>
        </p:txBody>
      </p:sp>
      <p:cxnSp>
        <p:nvCxnSpPr>
          <p:cNvPr id="51" name="Straight Connector 93">
            <a:extLst>
              <a:ext uri="{FF2B5EF4-FFF2-40B4-BE49-F238E27FC236}">
                <a16:creationId xmlns:a16="http://schemas.microsoft.com/office/drawing/2014/main" id="{DAFC5BDE-7B0E-4012-B02D-5358EC7B92AC}"/>
              </a:ext>
            </a:extLst>
          </p:cNvPr>
          <p:cNvCxnSpPr>
            <a:cxnSpLocks/>
            <a:endCxn id="50" idx="1"/>
          </p:cNvCxnSpPr>
          <p:nvPr/>
        </p:nvCxnSpPr>
        <p:spPr>
          <a:xfrm rot="16200000" flipH="1">
            <a:off x="6594225" y="5154768"/>
            <a:ext cx="266520" cy="238182"/>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93">
            <a:extLst>
              <a:ext uri="{FF2B5EF4-FFF2-40B4-BE49-F238E27FC236}">
                <a16:creationId xmlns:a16="http://schemas.microsoft.com/office/drawing/2014/main" id="{E7F98437-9CCE-4BDA-BE82-8FF55817238A}"/>
              </a:ext>
            </a:extLst>
          </p:cNvPr>
          <p:cNvCxnSpPr>
            <a:cxnSpLocks/>
            <a:stCxn id="12" idx="3"/>
          </p:cNvCxnSpPr>
          <p:nvPr/>
        </p:nvCxnSpPr>
        <p:spPr>
          <a:xfrm flipV="1">
            <a:off x="8173248" y="2515290"/>
            <a:ext cx="589378" cy="3249"/>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DFF7A1E-11E0-4885-96FA-8D7527990172}"/>
              </a:ext>
            </a:extLst>
          </p:cNvPr>
          <p:cNvPicPr>
            <a:picLocks noChangeAspect="1"/>
          </p:cNvPicPr>
          <p:nvPr/>
        </p:nvPicPr>
        <p:blipFill rotWithShape="1">
          <a:blip r:embed="rId3"/>
          <a:srcRect l="658"/>
          <a:stretch/>
        </p:blipFill>
        <p:spPr>
          <a:xfrm>
            <a:off x="5789511" y="1461095"/>
            <a:ext cx="2383737" cy="2114888"/>
          </a:xfrm>
          <a:prstGeom prst="rect">
            <a:avLst/>
          </a:prstGeom>
          <a:ln>
            <a:noFill/>
          </a:ln>
          <a:effectLst>
            <a:outerShdw blurRad="292100" dist="139700" dir="2700000" algn="tl" rotWithShape="0">
              <a:srgbClr val="333333">
                <a:alpha val="65000"/>
              </a:srgbClr>
            </a:outerShdw>
          </a:effectLst>
        </p:spPr>
      </p:pic>
      <p:sp>
        <p:nvSpPr>
          <p:cNvPr id="58" name="TextBox 57">
            <a:extLst>
              <a:ext uri="{FF2B5EF4-FFF2-40B4-BE49-F238E27FC236}">
                <a16:creationId xmlns:a16="http://schemas.microsoft.com/office/drawing/2014/main" id="{69C881B3-B08A-4712-94F6-41E5EA53FBE1}"/>
              </a:ext>
            </a:extLst>
          </p:cNvPr>
          <p:cNvSpPr txBox="1"/>
          <p:nvPr/>
        </p:nvSpPr>
        <p:spPr>
          <a:xfrm>
            <a:off x="9474138" y="936622"/>
            <a:ext cx="1865030" cy="523220"/>
          </a:xfrm>
          <a:prstGeom prst="rect">
            <a:avLst/>
          </a:prstGeom>
          <a:noFill/>
        </p:spPr>
        <p:txBody>
          <a:bodyPr wrap="square" rtlCol="0">
            <a:spAutoFit/>
          </a:bodyPr>
          <a:lstStyle/>
          <a:p>
            <a:pPr algn="ctr"/>
            <a:r>
              <a:rPr lang="en-US" sz="1400" dirty="0" err="1"/>
              <a:t>第二阶段安装</a:t>
            </a:r>
            <a:endParaRPr lang="en-US" sz="1400" dirty="0"/>
          </a:p>
          <a:p>
            <a:pPr algn="ctr"/>
            <a:r>
              <a:rPr lang="en-US" sz="1400" dirty="0"/>
              <a:t>15-20 </a:t>
            </a:r>
            <a:r>
              <a:rPr lang="en-US" sz="1400" dirty="0" err="1"/>
              <a:t>分钟</a:t>
            </a:r>
            <a:endParaRPr lang="en-US" sz="1400" dirty="0"/>
          </a:p>
        </p:txBody>
      </p:sp>
      <p:pic>
        <p:nvPicPr>
          <p:cNvPr id="60" name="Picture 59">
            <a:extLst>
              <a:ext uri="{FF2B5EF4-FFF2-40B4-BE49-F238E27FC236}">
                <a16:creationId xmlns:a16="http://schemas.microsoft.com/office/drawing/2014/main" id="{74249621-9A29-4D13-A386-135A551B8467}"/>
              </a:ext>
            </a:extLst>
          </p:cNvPr>
          <p:cNvPicPr>
            <a:picLocks noChangeAspect="1"/>
          </p:cNvPicPr>
          <p:nvPr/>
        </p:nvPicPr>
        <p:blipFill rotWithShape="1">
          <a:blip r:embed="rId4"/>
          <a:srcRect l="410"/>
          <a:stretch/>
        </p:blipFill>
        <p:spPr>
          <a:xfrm>
            <a:off x="8762626" y="1672402"/>
            <a:ext cx="3208575" cy="1933065"/>
          </a:xfrm>
          <a:prstGeom prst="rect">
            <a:avLst/>
          </a:prstGeom>
          <a:ln>
            <a:noFill/>
          </a:ln>
          <a:effectLst>
            <a:outerShdw blurRad="292100" dist="139700" dir="2700000" algn="tl" rotWithShape="0">
              <a:srgbClr val="333333">
                <a:alpha val="65000"/>
              </a:srgbClr>
            </a:outerShdw>
          </a:effectLst>
        </p:spPr>
      </p:pic>
      <p:sp>
        <p:nvSpPr>
          <p:cNvPr id="62" name="Rectangle 61">
            <a:extLst>
              <a:ext uri="{FF2B5EF4-FFF2-40B4-BE49-F238E27FC236}">
                <a16:creationId xmlns:a16="http://schemas.microsoft.com/office/drawing/2014/main" id="{C50F7D56-FD91-4BE8-B451-707CD793542F}"/>
              </a:ext>
            </a:extLst>
          </p:cNvPr>
          <p:cNvSpPr/>
          <p:nvPr/>
        </p:nvSpPr>
        <p:spPr>
          <a:xfrm>
            <a:off x="9698512" y="3729376"/>
            <a:ext cx="1580191" cy="354984"/>
          </a:xfrm>
          <a:prstGeom prst="rect">
            <a:avLst/>
          </a:prstGeom>
          <a:solidFill>
            <a:schemeClr val="accent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t>把密码记录下来</a:t>
            </a:r>
            <a:endParaRPr lang="en-US" sz="1050" dirty="0"/>
          </a:p>
          <a:p>
            <a:r>
              <a:rPr lang="en-US" sz="1050" b="1" dirty="0" err="1">
                <a:solidFill>
                  <a:schemeClr val="bg1"/>
                </a:solidFill>
              </a:rPr>
              <a:t>你将</a:t>
            </a:r>
            <a:r>
              <a:rPr lang="en-US" sz="1050" b="1" dirty="0" err="1">
                <a:solidFill>
                  <a:srgbClr val="C00000"/>
                </a:solidFill>
              </a:rPr>
              <a:t>不会</a:t>
            </a:r>
            <a:r>
              <a:rPr lang="en-US" sz="1050" b="1" dirty="0" err="1">
                <a:solidFill>
                  <a:schemeClr val="bg1"/>
                </a:solidFill>
              </a:rPr>
              <a:t>再见到此界面</a:t>
            </a:r>
            <a:r>
              <a:rPr lang="en-US" sz="1050" b="1" dirty="0"/>
              <a:t>!</a:t>
            </a:r>
          </a:p>
        </p:txBody>
      </p:sp>
      <p:sp>
        <p:nvSpPr>
          <p:cNvPr id="63" name="Rectangle 62">
            <a:extLst>
              <a:ext uri="{FF2B5EF4-FFF2-40B4-BE49-F238E27FC236}">
                <a16:creationId xmlns:a16="http://schemas.microsoft.com/office/drawing/2014/main" id="{E74FCD50-3885-48CA-A5B9-2B269B55568E}"/>
              </a:ext>
            </a:extLst>
          </p:cNvPr>
          <p:cNvSpPr/>
          <p:nvPr/>
        </p:nvSpPr>
        <p:spPr>
          <a:xfrm>
            <a:off x="8721553" y="2910217"/>
            <a:ext cx="1663078" cy="32091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5FED8DA-6539-42AC-8B1E-A15F70429CC5}"/>
              </a:ext>
            </a:extLst>
          </p:cNvPr>
          <p:cNvSpPr/>
          <p:nvPr/>
        </p:nvSpPr>
        <p:spPr>
          <a:xfrm>
            <a:off x="8743575" y="2037301"/>
            <a:ext cx="1663078" cy="32091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93">
            <a:extLst>
              <a:ext uri="{FF2B5EF4-FFF2-40B4-BE49-F238E27FC236}">
                <a16:creationId xmlns:a16="http://schemas.microsoft.com/office/drawing/2014/main" id="{189BF172-76F3-48E7-9C89-24BD8C3E8B7B}"/>
              </a:ext>
            </a:extLst>
          </p:cNvPr>
          <p:cNvCxnSpPr>
            <a:cxnSpLocks/>
            <a:stCxn id="63" idx="3"/>
            <a:endCxn id="62" idx="0"/>
          </p:cNvCxnSpPr>
          <p:nvPr/>
        </p:nvCxnSpPr>
        <p:spPr>
          <a:xfrm>
            <a:off x="10384631" y="3070676"/>
            <a:ext cx="103977" cy="658700"/>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Connector 93">
            <a:extLst>
              <a:ext uri="{FF2B5EF4-FFF2-40B4-BE49-F238E27FC236}">
                <a16:creationId xmlns:a16="http://schemas.microsoft.com/office/drawing/2014/main" id="{139936AF-0BC0-4545-96B7-73CBF1D7F48D}"/>
              </a:ext>
            </a:extLst>
          </p:cNvPr>
          <p:cNvCxnSpPr>
            <a:cxnSpLocks/>
            <a:stCxn id="65" idx="3"/>
          </p:cNvCxnSpPr>
          <p:nvPr/>
        </p:nvCxnSpPr>
        <p:spPr>
          <a:xfrm>
            <a:off x="10406653" y="2197760"/>
            <a:ext cx="631922" cy="1531616"/>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60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par>
                                <p:cTn id="64" presetID="10" presetClass="entr" presetSubtype="0" fill="hold"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500"/>
                                        <p:tgtEl>
                                          <p:spTgt spid="66"/>
                                        </p:tgtEl>
                                      </p:cBhvr>
                                    </p:animEffect>
                                  </p:childTnLst>
                                </p:cTn>
                              </p:par>
                              <p:par>
                                <p:cTn id="67" presetID="10" presetClass="entr" presetSubtype="0"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6" grpId="0" animBg="1"/>
      <p:bldP spid="38" grpId="0" animBg="1"/>
      <p:bldP spid="50" grpId="0" animBg="1"/>
      <p:bldP spid="58" grpId="0"/>
      <p:bldP spid="62" grpId="0" animBg="1"/>
      <p:bldP spid="63" grpId="0" animBg="1"/>
      <p:bldP spid="6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构建步骤</a:t>
            </a:r>
            <a:r>
              <a:rPr lang="en-US" sz="2800" dirty="0">
                <a:solidFill>
                  <a:schemeClr val="tx1">
                    <a:lumMod val="50000"/>
                    <a:lumOff val="50000"/>
                  </a:schemeClr>
                </a:solidFill>
              </a:rPr>
              <a:t> : </a:t>
            </a:r>
            <a:r>
              <a:rPr lang="en-US" sz="2800" dirty="0" err="1">
                <a:solidFill>
                  <a:schemeClr val="tx1">
                    <a:lumMod val="50000"/>
                    <a:lumOff val="50000"/>
                  </a:schemeClr>
                </a:solidFill>
              </a:rPr>
              <a:t>本地传感器</a:t>
            </a:r>
            <a:endParaRPr lang="en-US" dirty="0">
              <a:solidFill>
                <a:schemeClr val="tx1">
                  <a:lumMod val="50000"/>
                  <a:lumOff val="50000"/>
                </a:schemeClr>
              </a:solidFill>
            </a:endParaRPr>
          </a:p>
        </p:txBody>
      </p:sp>
      <p:sp>
        <p:nvSpPr>
          <p:cNvPr id="9" name="Rectangle 8">
            <a:extLst>
              <a:ext uri="{FF2B5EF4-FFF2-40B4-BE49-F238E27FC236}">
                <a16:creationId xmlns:a16="http://schemas.microsoft.com/office/drawing/2014/main" id="{3E1D69EE-A0B3-4B8E-85C7-ADF2C287D701}"/>
              </a:ext>
            </a:extLst>
          </p:cNvPr>
          <p:cNvSpPr/>
          <p:nvPr/>
        </p:nvSpPr>
        <p:spPr>
          <a:xfrm>
            <a:off x="120353" y="150036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实体</a:t>
            </a:r>
            <a:r>
              <a:rPr lang="zh-CN" altLang="en-US" sz="1050" dirty="0"/>
              <a:t> 或 虚拟</a:t>
            </a:r>
            <a:endParaRPr lang="en-US" sz="1050" dirty="0"/>
          </a:p>
        </p:txBody>
      </p:sp>
      <p:sp>
        <p:nvSpPr>
          <p:cNvPr id="11" name="Rectangle 10">
            <a:extLst>
              <a:ext uri="{FF2B5EF4-FFF2-40B4-BE49-F238E27FC236}">
                <a16:creationId xmlns:a16="http://schemas.microsoft.com/office/drawing/2014/main" id="{B7732E72-71CD-43FF-83E7-0716A10CB082}"/>
              </a:ext>
            </a:extLst>
          </p:cNvPr>
          <p:cNvSpPr/>
          <p:nvPr/>
        </p:nvSpPr>
        <p:spPr>
          <a:xfrm>
            <a:off x="120353" y="216030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下载</a:t>
            </a:r>
            <a:r>
              <a:rPr lang="en-US" sz="1050" dirty="0"/>
              <a:t> ISO</a:t>
            </a:r>
          </a:p>
        </p:txBody>
      </p:sp>
      <p:sp>
        <p:nvSpPr>
          <p:cNvPr id="15" name="Rectangle 14">
            <a:extLst>
              <a:ext uri="{FF2B5EF4-FFF2-40B4-BE49-F238E27FC236}">
                <a16:creationId xmlns:a16="http://schemas.microsoft.com/office/drawing/2014/main" id="{7FE4027F-B44C-4B66-B71D-E1EB13196186}"/>
              </a:ext>
            </a:extLst>
          </p:cNvPr>
          <p:cNvSpPr/>
          <p:nvPr/>
        </p:nvSpPr>
        <p:spPr>
          <a:xfrm>
            <a:off x="120353" y="2820250"/>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运行安装</a:t>
            </a:r>
            <a:endParaRPr lang="en-US" sz="1050" dirty="0"/>
          </a:p>
        </p:txBody>
      </p:sp>
      <p:sp>
        <p:nvSpPr>
          <p:cNvPr id="17" name="Rectangle 16">
            <a:extLst>
              <a:ext uri="{FF2B5EF4-FFF2-40B4-BE49-F238E27FC236}">
                <a16:creationId xmlns:a16="http://schemas.microsoft.com/office/drawing/2014/main" id="{F15958DF-BB19-471C-988E-08E425FC8CF9}"/>
              </a:ext>
            </a:extLst>
          </p:cNvPr>
          <p:cNvSpPr/>
          <p:nvPr/>
        </p:nvSpPr>
        <p:spPr>
          <a:xfrm>
            <a:off x="120353" y="3480194"/>
            <a:ext cx="1833282"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获取</a:t>
            </a:r>
            <a:r>
              <a:rPr lang="en-US" sz="1050" dirty="0"/>
              <a:t> </a:t>
            </a:r>
            <a:r>
              <a:rPr lang="en-US" sz="1050" dirty="0" err="1"/>
              <a:t>账号</a:t>
            </a:r>
            <a:r>
              <a:rPr lang="en-US" sz="1050" dirty="0"/>
              <a:t> + </a:t>
            </a:r>
            <a:r>
              <a:rPr lang="en-US" sz="1050" dirty="0" err="1"/>
              <a:t>密码</a:t>
            </a:r>
            <a:endParaRPr lang="en-US" sz="1050" dirty="0"/>
          </a:p>
        </p:txBody>
      </p:sp>
      <p:sp>
        <p:nvSpPr>
          <p:cNvPr id="19" name="Rectangle 18">
            <a:extLst>
              <a:ext uri="{FF2B5EF4-FFF2-40B4-BE49-F238E27FC236}">
                <a16:creationId xmlns:a16="http://schemas.microsoft.com/office/drawing/2014/main" id="{450BC1DA-EC7B-4548-B476-97EC73B9765D}"/>
              </a:ext>
            </a:extLst>
          </p:cNvPr>
          <p:cNvSpPr/>
          <p:nvPr/>
        </p:nvSpPr>
        <p:spPr>
          <a:xfrm>
            <a:off x="120353" y="414013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登入console</a:t>
            </a:r>
            <a:endParaRPr lang="en-US" sz="1050" dirty="0"/>
          </a:p>
        </p:txBody>
      </p:sp>
      <p:sp>
        <p:nvSpPr>
          <p:cNvPr id="21" name="Rectangle 20">
            <a:extLst>
              <a:ext uri="{FF2B5EF4-FFF2-40B4-BE49-F238E27FC236}">
                <a16:creationId xmlns:a16="http://schemas.microsoft.com/office/drawing/2014/main" id="{3520CE72-996E-4511-9149-256758E5C65F}"/>
              </a:ext>
            </a:extLst>
          </p:cNvPr>
          <p:cNvSpPr/>
          <p:nvPr/>
        </p:nvSpPr>
        <p:spPr>
          <a:xfrm>
            <a:off x="120353" y="480008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激活</a:t>
            </a:r>
            <a:endParaRPr lang="en-US" sz="1050" dirty="0"/>
          </a:p>
        </p:txBody>
      </p:sp>
      <p:cxnSp>
        <p:nvCxnSpPr>
          <p:cNvPr id="23" name="Straight Arrow Connector 22">
            <a:extLst>
              <a:ext uri="{FF2B5EF4-FFF2-40B4-BE49-F238E27FC236}">
                <a16:creationId xmlns:a16="http://schemas.microsoft.com/office/drawing/2014/main" id="{B9B902D6-0BEB-4D56-BC49-8538D4356B4A}"/>
              </a:ext>
            </a:extLst>
          </p:cNvPr>
          <p:cNvCxnSpPr>
            <a:cxnSpLocks/>
            <a:stCxn id="9" idx="2"/>
            <a:endCxn id="11" idx="0"/>
          </p:cNvCxnSpPr>
          <p:nvPr/>
        </p:nvCxnSpPr>
        <p:spPr>
          <a:xfrm>
            <a:off x="1036994"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83C2B3-F7ED-488C-B2CC-8636638AFE33}"/>
              </a:ext>
            </a:extLst>
          </p:cNvPr>
          <p:cNvCxnSpPr>
            <a:cxnSpLocks/>
            <a:stCxn id="11" idx="2"/>
            <a:endCxn id="15" idx="0"/>
          </p:cNvCxnSpPr>
          <p:nvPr/>
        </p:nvCxnSpPr>
        <p:spPr>
          <a:xfrm>
            <a:off x="1036994"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6B7C03-4B38-41AA-AFCE-6D83376466E5}"/>
              </a:ext>
            </a:extLst>
          </p:cNvPr>
          <p:cNvCxnSpPr>
            <a:cxnSpLocks/>
            <a:stCxn id="15" idx="2"/>
            <a:endCxn id="17" idx="0"/>
          </p:cNvCxnSpPr>
          <p:nvPr/>
        </p:nvCxnSpPr>
        <p:spPr>
          <a:xfrm>
            <a:off x="1036994"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D08E0F0-3FD4-4EFD-B6B4-ABAA9D53C1E8}"/>
              </a:ext>
            </a:extLst>
          </p:cNvPr>
          <p:cNvCxnSpPr>
            <a:cxnSpLocks/>
            <a:stCxn id="17" idx="2"/>
            <a:endCxn id="19" idx="0"/>
          </p:cNvCxnSpPr>
          <p:nvPr/>
        </p:nvCxnSpPr>
        <p:spPr>
          <a:xfrm>
            <a:off x="1036994"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FECCB7-D65D-4470-9C7E-CC566B04C05A}"/>
              </a:ext>
            </a:extLst>
          </p:cNvPr>
          <p:cNvCxnSpPr>
            <a:cxnSpLocks/>
            <a:stCxn id="19" idx="2"/>
            <a:endCxn id="21" idx="0"/>
          </p:cNvCxnSpPr>
          <p:nvPr/>
        </p:nvCxnSpPr>
        <p:spPr>
          <a:xfrm>
            <a:off x="1036994"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89AF295-5E01-46CD-863B-8A61A45EF3BC}"/>
              </a:ext>
            </a:extLst>
          </p:cNvPr>
          <p:cNvSpPr/>
          <p:nvPr/>
        </p:nvSpPr>
        <p:spPr>
          <a:xfrm>
            <a:off x="120353" y="546002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更新</a:t>
            </a:r>
            <a:endParaRPr lang="en-US" sz="1050" dirty="0"/>
          </a:p>
        </p:txBody>
      </p:sp>
      <p:cxnSp>
        <p:nvCxnSpPr>
          <p:cNvPr id="39" name="Straight Arrow Connector 38">
            <a:extLst>
              <a:ext uri="{FF2B5EF4-FFF2-40B4-BE49-F238E27FC236}">
                <a16:creationId xmlns:a16="http://schemas.microsoft.com/office/drawing/2014/main" id="{2DB5E1BD-65C7-44D0-818D-447BA9088FC5}"/>
              </a:ext>
            </a:extLst>
          </p:cNvPr>
          <p:cNvCxnSpPr>
            <a:cxnSpLocks/>
            <a:stCxn id="21" idx="2"/>
            <a:endCxn id="37" idx="0"/>
          </p:cNvCxnSpPr>
          <p:nvPr/>
        </p:nvCxnSpPr>
        <p:spPr>
          <a:xfrm>
            <a:off x="1036994"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97130A71-575A-4E22-9942-CB1F09469FCE}"/>
              </a:ext>
            </a:extLst>
          </p:cNvPr>
          <p:cNvCxnSpPr>
            <a:cxnSpLocks/>
          </p:cNvCxnSpPr>
          <p:nvPr/>
        </p:nvCxnSpPr>
        <p:spPr>
          <a:xfrm>
            <a:off x="1953635" y="3660479"/>
            <a:ext cx="1079524"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22B5614-E6F4-448F-A1B6-B4320E151215}"/>
              </a:ext>
            </a:extLst>
          </p:cNvPr>
          <p:cNvPicPr>
            <a:picLocks noChangeAspect="1"/>
          </p:cNvPicPr>
          <p:nvPr/>
        </p:nvPicPr>
        <p:blipFill rotWithShape="1">
          <a:blip r:embed="rId2"/>
          <a:srcRect l="410"/>
          <a:stretch/>
        </p:blipFill>
        <p:spPr>
          <a:xfrm>
            <a:off x="2662223" y="1483866"/>
            <a:ext cx="5915955" cy="3564176"/>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22F9C7BC-CC25-46C9-8B29-B97A408EBCA7}"/>
              </a:ext>
            </a:extLst>
          </p:cNvPr>
          <p:cNvSpPr/>
          <p:nvPr/>
        </p:nvSpPr>
        <p:spPr>
          <a:xfrm>
            <a:off x="5667752" y="5688343"/>
            <a:ext cx="1683544" cy="354984"/>
          </a:xfrm>
          <a:prstGeom prst="rect">
            <a:avLst/>
          </a:prstGeom>
          <a:solidFill>
            <a:schemeClr val="accent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t>把密码记录下来</a:t>
            </a:r>
            <a:endParaRPr lang="en-US" sz="1050" dirty="0"/>
          </a:p>
          <a:p>
            <a:r>
              <a:rPr lang="en-US" sz="1050" b="1" dirty="0" err="1">
                <a:solidFill>
                  <a:schemeClr val="bg1"/>
                </a:solidFill>
              </a:rPr>
              <a:t>你将</a:t>
            </a:r>
            <a:r>
              <a:rPr lang="en-US" sz="1050" b="1" dirty="0" err="1">
                <a:solidFill>
                  <a:srgbClr val="C00000"/>
                </a:solidFill>
              </a:rPr>
              <a:t>不会</a:t>
            </a:r>
            <a:r>
              <a:rPr lang="en-US" sz="1050" b="1" dirty="0" err="1">
                <a:solidFill>
                  <a:schemeClr val="bg1"/>
                </a:solidFill>
              </a:rPr>
              <a:t>再见到此界面</a:t>
            </a:r>
            <a:r>
              <a:rPr lang="en-US" sz="1050" b="1" dirty="0"/>
              <a:t>!</a:t>
            </a:r>
          </a:p>
        </p:txBody>
      </p:sp>
      <p:sp>
        <p:nvSpPr>
          <p:cNvPr id="22" name="Rectangle 21">
            <a:extLst>
              <a:ext uri="{FF2B5EF4-FFF2-40B4-BE49-F238E27FC236}">
                <a16:creationId xmlns:a16="http://schemas.microsoft.com/office/drawing/2014/main" id="{40C8CCB0-19C7-44EA-A179-210C52A5750C}"/>
              </a:ext>
            </a:extLst>
          </p:cNvPr>
          <p:cNvSpPr/>
          <p:nvPr/>
        </p:nvSpPr>
        <p:spPr>
          <a:xfrm>
            <a:off x="2619760" y="3809301"/>
            <a:ext cx="3047983" cy="5297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43F4A70-EE57-41A2-AA9F-A7617B5E667D}"/>
              </a:ext>
            </a:extLst>
          </p:cNvPr>
          <p:cNvSpPr/>
          <p:nvPr/>
        </p:nvSpPr>
        <p:spPr>
          <a:xfrm>
            <a:off x="2619760" y="2210114"/>
            <a:ext cx="3047984" cy="5297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93">
            <a:extLst>
              <a:ext uri="{FF2B5EF4-FFF2-40B4-BE49-F238E27FC236}">
                <a16:creationId xmlns:a16="http://schemas.microsoft.com/office/drawing/2014/main" id="{35D9D02F-5481-494F-99E4-446A6B5C3FE5}"/>
              </a:ext>
            </a:extLst>
          </p:cNvPr>
          <p:cNvCxnSpPr>
            <a:cxnSpLocks/>
            <a:stCxn id="22" idx="3"/>
            <a:endCxn id="20" idx="0"/>
          </p:cNvCxnSpPr>
          <p:nvPr/>
        </p:nvCxnSpPr>
        <p:spPr>
          <a:xfrm>
            <a:off x="5667743" y="4074194"/>
            <a:ext cx="841781" cy="1614149"/>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93">
            <a:extLst>
              <a:ext uri="{FF2B5EF4-FFF2-40B4-BE49-F238E27FC236}">
                <a16:creationId xmlns:a16="http://schemas.microsoft.com/office/drawing/2014/main" id="{2B956F9F-36B5-4641-ABAD-24EB8BC3FDF3}"/>
              </a:ext>
            </a:extLst>
          </p:cNvPr>
          <p:cNvCxnSpPr>
            <a:cxnSpLocks/>
            <a:stCxn id="24" idx="3"/>
          </p:cNvCxnSpPr>
          <p:nvPr/>
        </p:nvCxnSpPr>
        <p:spPr>
          <a:xfrm>
            <a:off x="5667744" y="2475007"/>
            <a:ext cx="1535313" cy="3213335"/>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B4A811-7AB8-42E1-A5C2-B703A1E3E2B6}"/>
              </a:ext>
            </a:extLst>
          </p:cNvPr>
          <p:cNvSpPr/>
          <p:nvPr/>
        </p:nvSpPr>
        <p:spPr>
          <a:xfrm>
            <a:off x="8578182" y="5249826"/>
            <a:ext cx="3008145" cy="12320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err="1"/>
              <a:t>讨论</a:t>
            </a:r>
            <a:r>
              <a:rPr lang="en-US" sz="1050" b="1" dirty="0"/>
              <a:t>:</a:t>
            </a:r>
          </a:p>
          <a:p>
            <a:pPr marL="171450" indent="-171450">
              <a:buFont typeface="Arial" panose="020B0604020202020204" pitchFamily="34" charset="0"/>
              <a:buChar char="•"/>
            </a:pPr>
            <a:r>
              <a:rPr lang="en-US" sz="1050" dirty="0" err="1"/>
              <a:t>你将在哪里存放这些credentials</a:t>
            </a:r>
            <a:r>
              <a:rPr lang="en-US" sz="1050" dirty="0"/>
              <a:t>?</a:t>
            </a:r>
          </a:p>
          <a:p>
            <a:pPr marL="171450" indent="-171450">
              <a:buFont typeface="Arial" panose="020B0604020202020204" pitchFamily="34" charset="0"/>
              <a:buChar char="•"/>
            </a:pPr>
            <a:r>
              <a:rPr lang="en-US" sz="1050" dirty="0" err="1"/>
              <a:t>当你需要它们的时候</a:t>
            </a:r>
            <a:r>
              <a:rPr lang="zh-CN" altLang="en-US" sz="1050" dirty="0"/>
              <a:t>，你将如何更改它们</a:t>
            </a:r>
            <a:r>
              <a:rPr lang="en-US" sz="1050" dirty="0"/>
              <a:t>?</a:t>
            </a:r>
          </a:p>
          <a:p>
            <a:pPr marL="171450" indent="-171450">
              <a:buFont typeface="Arial" panose="020B0604020202020204" pitchFamily="34" charset="0"/>
              <a:buChar char="•"/>
            </a:pPr>
            <a:r>
              <a:rPr lang="en-US" sz="1050" dirty="0" err="1"/>
              <a:t>它们应该多久被更改一次</a:t>
            </a:r>
            <a:r>
              <a:rPr lang="en-US" sz="1050" dirty="0"/>
              <a:t>?</a:t>
            </a:r>
          </a:p>
        </p:txBody>
      </p:sp>
      <p:cxnSp>
        <p:nvCxnSpPr>
          <p:cNvPr id="30" name="Straight Connector 93">
            <a:extLst>
              <a:ext uri="{FF2B5EF4-FFF2-40B4-BE49-F238E27FC236}">
                <a16:creationId xmlns:a16="http://schemas.microsoft.com/office/drawing/2014/main" id="{06C6DB8C-A35C-482D-95A3-5FCC407BCDD0}"/>
              </a:ext>
            </a:extLst>
          </p:cNvPr>
          <p:cNvCxnSpPr>
            <a:cxnSpLocks/>
            <a:stCxn id="20" idx="3"/>
            <a:endCxn id="4" idx="1"/>
          </p:cNvCxnSpPr>
          <p:nvPr/>
        </p:nvCxnSpPr>
        <p:spPr>
          <a:xfrm>
            <a:off x="7351296" y="5865835"/>
            <a:ext cx="1226886" cy="0"/>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1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BEADEB-8710-4F25-9445-07179CAB1A94}"/>
              </a:ext>
            </a:extLst>
          </p:cNvPr>
          <p:cNvPicPr>
            <a:picLocks noChangeAspect="1"/>
          </p:cNvPicPr>
          <p:nvPr/>
        </p:nvPicPr>
        <p:blipFill rotWithShape="1">
          <a:blip r:embed="rId2"/>
          <a:srcRect l="1110" t="1119" r="1110"/>
          <a:stretch/>
        </p:blipFill>
        <p:spPr>
          <a:xfrm>
            <a:off x="2612499" y="1462493"/>
            <a:ext cx="2391004" cy="179912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17F031CE-E6D1-4FBB-8A50-3E34E39232ED}"/>
              </a:ext>
            </a:extLst>
          </p:cNvPr>
          <p:cNvPicPr>
            <a:picLocks noChangeAspect="1"/>
          </p:cNvPicPr>
          <p:nvPr/>
        </p:nvPicPr>
        <p:blipFill rotWithShape="1">
          <a:blip r:embed="rId3"/>
          <a:srcRect l="402" t="927" r="342" b="778"/>
          <a:stretch/>
        </p:blipFill>
        <p:spPr>
          <a:xfrm>
            <a:off x="2850844" y="2790270"/>
            <a:ext cx="3605211" cy="238311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构建步骤</a:t>
            </a:r>
            <a:r>
              <a:rPr lang="en-US" sz="2800" dirty="0">
                <a:solidFill>
                  <a:schemeClr val="tx1">
                    <a:lumMod val="50000"/>
                    <a:lumOff val="50000"/>
                  </a:schemeClr>
                </a:solidFill>
              </a:rPr>
              <a:t> : </a:t>
            </a:r>
            <a:r>
              <a:rPr lang="en-US" sz="2800" dirty="0" err="1">
                <a:solidFill>
                  <a:schemeClr val="tx1">
                    <a:lumMod val="50000"/>
                    <a:lumOff val="50000"/>
                  </a:schemeClr>
                </a:solidFill>
              </a:rPr>
              <a:t>本地传感器</a:t>
            </a:r>
            <a:endParaRPr lang="en-US" dirty="0">
              <a:solidFill>
                <a:schemeClr val="tx1">
                  <a:lumMod val="50000"/>
                  <a:lumOff val="50000"/>
                </a:schemeClr>
              </a:solidFill>
            </a:endParaRPr>
          </a:p>
        </p:txBody>
      </p:sp>
      <p:sp>
        <p:nvSpPr>
          <p:cNvPr id="9" name="Rectangle 8">
            <a:extLst>
              <a:ext uri="{FF2B5EF4-FFF2-40B4-BE49-F238E27FC236}">
                <a16:creationId xmlns:a16="http://schemas.microsoft.com/office/drawing/2014/main" id="{3E1D69EE-A0B3-4B8E-85C7-ADF2C287D701}"/>
              </a:ext>
            </a:extLst>
          </p:cNvPr>
          <p:cNvSpPr/>
          <p:nvPr/>
        </p:nvSpPr>
        <p:spPr>
          <a:xfrm>
            <a:off x="120353" y="150036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实体</a:t>
            </a:r>
            <a:r>
              <a:rPr lang="zh-CN" altLang="en-US" sz="1050" dirty="0"/>
              <a:t> 或 虚拟</a:t>
            </a:r>
            <a:endParaRPr lang="en-US" sz="1050" dirty="0"/>
          </a:p>
        </p:txBody>
      </p:sp>
      <p:sp>
        <p:nvSpPr>
          <p:cNvPr id="11" name="Rectangle 10">
            <a:extLst>
              <a:ext uri="{FF2B5EF4-FFF2-40B4-BE49-F238E27FC236}">
                <a16:creationId xmlns:a16="http://schemas.microsoft.com/office/drawing/2014/main" id="{B7732E72-71CD-43FF-83E7-0716A10CB082}"/>
              </a:ext>
            </a:extLst>
          </p:cNvPr>
          <p:cNvSpPr/>
          <p:nvPr/>
        </p:nvSpPr>
        <p:spPr>
          <a:xfrm>
            <a:off x="120353" y="216030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下载</a:t>
            </a:r>
            <a:r>
              <a:rPr lang="en-US" sz="1050" dirty="0"/>
              <a:t> ISO</a:t>
            </a:r>
          </a:p>
        </p:txBody>
      </p:sp>
      <p:sp>
        <p:nvSpPr>
          <p:cNvPr id="15" name="Rectangle 14">
            <a:extLst>
              <a:ext uri="{FF2B5EF4-FFF2-40B4-BE49-F238E27FC236}">
                <a16:creationId xmlns:a16="http://schemas.microsoft.com/office/drawing/2014/main" id="{7FE4027F-B44C-4B66-B71D-E1EB13196186}"/>
              </a:ext>
            </a:extLst>
          </p:cNvPr>
          <p:cNvSpPr/>
          <p:nvPr/>
        </p:nvSpPr>
        <p:spPr>
          <a:xfrm>
            <a:off x="120353" y="2820250"/>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运行安装</a:t>
            </a:r>
            <a:endParaRPr lang="en-US" sz="1050" dirty="0"/>
          </a:p>
        </p:txBody>
      </p:sp>
      <p:sp>
        <p:nvSpPr>
          <p:cNvPr id="17" name="Rectangle 16">
            <a:extLst>
              <a:ext uri="{FF2B5EF4-FFF2-40B4-BE49-F238E27FC236}">
                <a16:creationId xmlns:a16="http://schemas.microsoft.com/office/drawing/2014/main" id="{F15958DF-BB19-471C-988E-08E425FC8CF9}"/>
              </a:ext>
            </a:extLst>
          </p:cNvPr>
          <p:cNvSpPr/>
          <p:nvPr/>
        </p:nvSpPr>
        <p:spPr>
          <a:xfrm>
            <a:off x="120353" y="348019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获取</a:t>
            </a:r>
            <a:r>
              <a:rPr lang="en-US" sz="1050" dirty="0"/>
              <a:t> </a:t>
            </a:r>
            <a:r>
              <a:rPr lang="en-US" sz="1050" dirty="0" err="1"/>
              <a:t>账号</a:t>
            </a:r>
            <a:r>
              <a:rPr lang="en-US" sz="1050" dirty="0"/>
              <a:t> + </a:t>
            </a:r>
            <a:r>
              <a:rPr lang="en-US" sz="1050" dirty="0" err="1"/>
              <a:t>密码</a:t>
            </a:r>
            <a:endParaRPr lang="en-US" sz="1050" dirty="0"/>
          </a:p>
        </p:txBody>
      </p:sp>
      <p:sp>
        <p:nvSpPr>
          <p:cNvPr id="19" name="Rectangle 18">
            <a:extLst>
              <a:ext uri="{FF2B5EF4-FFF2-40B4-BE49-F238E27FC236}">
                <a16:creationId xmlns:a16="http://schemas.microsoft.com/office/drawing/2014/main" id="{450BC1DA-EC7B-4548-B476-97EC73B9765D}"/>
              </a:ext>
            </a:extLst>
          </p:cNvPr>
          <p:cNvSpPr/>
          <p:nvPr/>
        </p:nvSpPr>
        <p:spPr>
          <a:xfrm>
            <a:off x="120353" y="4140138"/>
            <a:ext cx="1833282"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登入console</a:t>
            </a:r>
            <a:endParaRPr lang="en-US" sz="1050" dirty="0"/>
          </a:p>
        </p:txBody>
      </p:sp>
      <p:sp>
        <p:nvSpPr>
          <p:cNvPr id="21" name="Rectangle 20">
            <a:extLst>
              <a:ext uri="{FF2B5EF4-FFF2-40B4-BE49-F238E27FC236}">
                <a16:creationId xmlns:a16="http://schemas.microsoft.com/office/drawing/2014/main" id="{3520CE72-996E-4511-9149-256758E5C65F}"/>
              </a:ext>
            </a:extLst>
          </p:cNvPr>
          <p:cNvSpPr/>
          <p:nvPr/>
        </p:nvSpPr>
        <p:spPr>
          <a:xfrm>
            <a:off x="120353" y="480008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激活</a:t>
            </a:r>
            <a:endParaRPr lang="en-US" sz="1050" dirty="0"/>
          </a:p>
        </p:txBody>
      </p:sp>
      <p:cxnSp>
        <p:nvCxnSpPr>
          <p:cNvPr id="23" name="Straight Arrow Connector 22">
            <a:extLst>
              <a:ext uri="{FF2B5EF4-FFF2-40B4-BE49-F238E27FC236}">
                <a16:creationId xmlns:a16="http://schemas.microsoft.com/office/drawing/2014/main" id="{B9B902D6-0BEB-4D56-BC49-8538D4356B4A}"/>
              </a:ext>
            </a:extLst>
          </p:cNvPr>
          <p:cNvCxnSpPr>
            <a:cxnSpLocks/>
            <a:stCxn id="9" idx="2"/>
            <a:endCxn id="11" idx="0"/>
          </p:cNvCxnSpPr>
          <p:nvPr/>
        </p:nvCxnSpPr>
        <p:spPr>
          <a:xfrm>
            <a:off x="1036994"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83C2B3-F7ED-488C-B2CC-8636638AFE33}"/>
              </a:ext>
            </a:extLst>
          </p:cNvPr>
          <p:cNvCxnSpPr>
            <a:cxnSpLocks/>
            <a:stCxn id="11" idx="2"/>
            <a:endCxn id="15" idx="0"/>
          </p:cNvCxnSpPr>
          <p:nvPr/>
        </p:nvCxnSpPr>
        <p:spPr>
          <a:xfrm>
            <a:off x="1036994"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6B7C03-4B38-41AA-AFCE-6D83376466E5}"/>
              </a:ext>
            </a:extLst>
          </p:cNvPr>
          <p:cNvCxnSpPr>
            <a:cxnSpLocks/>
            <a:stCxn id="15" idx="2"/>
            <a:endCxn id="17" idx="0"/>
          </p:cNvCxnSpPr>
          <p:nvPr/>
        </p:nvCxnSpPr>
        <p:spPr>
          <a:xfrm>
            <a:off x="1036994"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D08E0F0-3FD4-4EFD-B6B4-ABAA9D53C1E8}"/>
              </a:ext>
            </a:extLst>
          </p:cNvPr>
          <p:cNvCxnSpPr>
            <a:cxnSpLocks/>
            <a:stCxn id="17" idx="2"/>
            <a:endCxn id="19" idx="0"/>
          </p:cNvCxnSpPr>
          <p:nvPr/>
        </p:nvCxnSpPr>
        <p:spPr>
          <a:xfrm>
            <a:off x="1036994"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FECCB7-D65D-4470-9C7E-CC566B04C05A}"/>
              </a:ext>
            </a:extLst>
          </p:cNvPr>
          <p:cNvCxnSpPr>
            <a:cxnSpLocks/>
            <a:stCxn id="19" idx="2"/>
            <a:endCxn id="21" idx="0"/>
          </p:cNvCxnSpPr>
          <p:nvPr/>
        </p:nvCxnSpPr>
        <p:spPr>
          <a:xfrm>
            <a:off x="1036994"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89AF295-5E01-46CD-863B-8A61A45EF3BC}"/>
              </a:ext>
            </a:extLst>
          </p:cNvPr>
          <p:cNvSpPr/>
          <p:nvPr/>
        </p:nvSpPr>
        <p:spPr>
          <a:xfrm>
            <a:off x="120353" y="546002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更新</a:t>
            </a:r>
            <a:endParaRPr lang="en-US" sz="1050" dirty="0"/>
          </a:p>
        </p:txBody>
      </p:sp>
      <p:cxnSp>
        <p:nvCxnSpPr>
          <p:cNvPr id="39" name="Straight Arrow Connector 38">
            <a:extLst>
              <a:ext uri="{FF2B5EF4-FFF2-40B4-BE49-F238E27FC236}">
                <a16:creationId xmlns:a16="http://schemas.microsoft.com/office/drawing/2014/main" id="{2DB5E1BD-65C7-44D0-818D-447BA9088FC5}"/>
              </a:ext>
            </a:extLst>
          </p:cNvPr>
          <p:cNvCxnSpPr>
            <a:cxnSpLocks/>
            <a:stCxn id="21" idx="2"/>
            <a:endCxn id="37" idx="0"/>
          </p:cNvCxnSpPr>
          <p:nvPr/>
        </p:nvCxnSpPr>
        <p:spPr>
          <a:xfrm>
            <a:off x="1036994"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63306C2-6782-46A3-8D47-1439730F6096}"/>
              </a:ext>
            </a:extLst>
          </p:cNvPr>
          <p:cNvCxnSpPr>
            <a:cxnSpLocks/>
            <a:stCxn id="19" idx="3"/>
            <a:endCxn id="5" idx="1"/>
          </p:cNvCxnSpPr>
          <p:nvPr/>
        </p:nvCxnSpPr>
        <p:spPr>
          <a:xfrm flipV="1">
            <a:off x="1953635" y="2362058"/>
            <a:ext cx="658864" cy="1955572"/>
          </a:xfrm>
          <a:prstGeom prst="bentConnector3">
            <a:avLst>
              <a:gd name="adj1" fmla="val 50000"/>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C7204E2-A706-4115-A246-11B392EA1495}"/>
              </a:ext>
            </a:extLst>
          </p:cNvPr>
          <p:cNvSpPr/>
          <p:nvPr/>
        </p:nvSpPr>
        <p:spPr>
          <a:xfrm>
            <a:off x="2592370" y="1970088"/>
            <a:ext cx="862443" cy="16642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93">
            <a:extLst>
              <a:ext uri="{FF2B5EF4-FFF2-40B4-BE49-F238E27FC236}">
                <a16:creationId xmlns:a16="http://schemas.microsoft.com/office/drawing/2014/main" id="{DA91CA95-39B7-4081-AF91-C460811E5BFC}"/>
              </a:ext>
            </a:extLst>
          </p:cNvPr>
          <p:cNvCxnSpPr>
            <a:cxnSpLocks/>
            <a:stCxn id="20" idx="3"/>
            <a:endCxn id="36" idx="0"/>
          </p:cNvCxnSpPr>
          <p:nvPr/>
        </p:nvCxnSpPr>
        <p:spPr>
          <a:xfrm>
            <a:off x="3454813" y="2053302"/>
            <a:ext cx="1113527" cy="899346"/>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76A840E-65B6-42D5-8D85-35D414657B3B}"/>
              </a:ext>
            </a:extLst>
          </p:cNvPr>
          <p:cNvSpPr/>
          <p:nvPr/>
        </p:nvSpPr>
        <p:spPr>
          <a:xfrm>
            <a:off x="4045250" y="2952648"/>
            <a:ext cx="1046180" cy="16642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EE90AB65-CB26-40F5-B23B-C387607F73C6}"/>
              </a:ext>
            </a:extLst>
          </p:cNvPr>
          <p:cNvPicPr>
            <a:picLocks noChangeAspect="1"/>
          </p:cNvPicPr>
          <p:nvPr/>
        </p:nvPicPr>
        <p:blipFill>
          <a:blip r:embed="rId4"/>
          <a:stretch>
            <a:fillRect/>
          </a:stretch>
        </p:blipFill>
        <p:spPr>
          <a:xfrm>
            <a:off x="3822238" y="5569628"/>
            <a:ext cx="3991283" cy="793846"/>
          </a:xfrm>
          <a:prstGeom prst="rect">
            <a:avLst/>
          </a:prstGeom>
          <a:ln>
            <a:noFill/>
          </a:ln>
          <a:effectLst>
            <a:outerShdw blurRad="292100" dist="139700" dir="2700000" algn="tl" rotWithShape="0">
              <a:srgbClr val="333333">
                <a:alpha val="65000"/>
              </a:srgbClr>
            </a:outerShdw>
          </a:effectLst>
        </p:spPr>
      </p:pic>
      <p:sp>
        <p:nvSpPr>
          <p:cNvPr id="46" name="Rectangle 45">
            <a:extLst>
              <a:ext uri="{FF2B5EF4-FFF2-40B4-BE49-F238E27FC236}">
                <a16:creationId xmlns:a16="http://schemas.microsoft.com/office/drawing/2014/main" id="{29B99891-36E3-42A6-A39A-6B9415940353}"/>
              </a:ext>
            </a:extLst>
          </p:cNvPr>
          <p:cNvSpPr/>
          <p:nvPr/>
        </p:nvSpPr>
        <p:spPr>
          <a:xfrm>
            <a:off x="3072764" y="4879658"/>
            <a:ext cx="552451" cy="23268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9235133-259B-4DE4-AE81-34594F46167E}"/>
              </a:ext>
            </a:extLst>
          </p:cNvPr>
          <p:cNvSpPr/>
          <p:nvPr/>
        </p:nvSpPr>
        <p:spPr>
          <a:xfrm>
            <a:off x="3860318" y="6003556"/>
            <a:ext cx="1019816" cy="16642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93">
            <a:extLst>
              <a:ext uri="{FF2B5EF4-FFF2-40B4-BE49-F238E27FC236}">
                <a16:creationId xmlns:a16="http://schemas.microsoft.com/office/drawing/2014/main" id="{4FD03926-E3B5-4827-B457-8A7C1019739B}"/>
              </a:ext>
            </a:extLst>
          </p:cNvPr>
          <p:cNvCxnSpPr>
            <a:cxnSpLocks/>
            <a:stCxn id="36" idx="2"/>
            <a:endCxn id="46" idx="3"/>
          </p:cNvCxnSpPr>
          <p:nvPr/>
        </p:nvCxnSpPr>
        <p:spPr>
          <a:xfrm rot="5400000">
            <a:off x="3158316" y="3585976"/>
            <a:ext cx="1876924" cy="943125"/>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93">
            <a:extLst>
              <a:ext uri="{FF2B5EF4-FFF2-40B4-BE49-F238E27FC236}">
                <a16:creationId xmlns:a16="http://schemas.microsoft.com/office/drawing/2014/main" id="{93A46B2E-CDBA-4201-B6FB-F0235237E643}"/>
              </a:ext>
            </a:extLst>
          </p:cNvPr>
          <p:cNvCxnSpPr>
            <a:cxnSpLocks/>
            <a:stCxn id="46" idx="2"/>
            <a:endCxn id="47" idx="1"/>
          </p:cNvCxnSpPr>
          <p:nvPr/>
        </p:nvCxnSpPr>
        <p:spPr>
          <a:xfrm rot="16200000" flipH="1">
            <a:off x="3117440" y="5343892"/>
            <a:ext cx="974428" cy="511328"/>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147BC260-9B68-4A42-BFF3-347B22B90D99}"/>
              </a:ext>
            </a:extLst>
          </p:cNvPr>
          <p:cNvPicPr>
            <a:picLocks noChangeAspect="1"/>
          </p:cNvPicPr>
          <p:nvPr/>
        </p:nvPicPr>
        <p:blipFill>
          <a:blip r:embed="rId5"/>
          <a:stretch>
            <a:fillRect/>
          </a:stretch>
        </p:blipFill>
        <p:spPr>
          <a:xfrm>
            <a:off x="7401029" y="1237899"/>
            <a:ext cx="4619224" cy="3353298"/>
          </a:xfrm>
          <a:prstGeom prst="rect">
            <a:avLst/>
          </a:prstGeom>
          <a:ln>
            <a:noFill/>
          </a:ln>
          <a:effectLst>
            <a:outerShdw blurRad="292100" dist="139700" dir="2700000" algn="tl" rotWithShape="0">
              <a:srgbClr val="333333">
                <a:alpha val="65000"/>
              </a:srgbClr>
            </a:outerShdw>
          </a:effectLst>
        </p:spPr>
      </p:pic>
      <p:cxnSp>
        <p:nvCxnSpPr>
          <p:cNvPr id="65" name="Straight Connector 93">
            <a:extLst>
              <a:ext uri="{FF2B5EF4-FFF2-40B4-BE49-F238E27FC236}">
                <a16:creationId xmlns:a16="http://schemas.microsoft.com/office/drawing/2014/main" id="{5ABDFA6C-72C5-4516-957F-D9260DFA56FB}"/>
              </a:ext>
            </a:extLst>
          </p:cNvPr>
          <p:cNvCxnSpPr>
            <a:cxnSpLocks/>
            <a:stCxn id="45" idx="3"/>
            <a:endCxn id="64" idx="2"/>
          </p:cNvCxnSpPr>
          <p:nvPr/>
        </p:nvCxnSpPr>
        <p:spPr>
          <a:xfrm flipV="1">
            <a:off x="7813521" y="4591197"/>
            <a:ext cx="1897120" cy="1375354"/>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59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fade">
                                      <p:cBhvr>
                                        <p:cTn id="48" dur="500"/>
                                        <p:tgtEl>
                                          <p:spTgt spid="65"/>
                                        </p:tgtEl>
                                      </p:cBhvr>
                                    </p:animEffect>
                                  </p:childTnLst>
                                </p:cTn>
                              </p:par>
                              <p:par>
                                <p:cTn id="49" presetID="10"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6" grpId="0" animBg="1"/>
      <p:bldP spid="46" grpId="0" animBg="1"/>
      <p:bldP spid="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93">
            <a:extLst>
              <a:ext uri="{FF2B5EF4-FFF2-40B4-BE49-F238E27FC236}">
                <a16:creationId xmlns:a16="http://schemas.microsoft.com/office/drawing/2014/main" id="{479D7F30-4A3D-4107-9C48-836603BDFA8E}"/>
              </a:ext>
            </a:extLst>
          </p:cNvPr>
          <p:cNvCxnSpPr>
            <a:cxnSpLocks/>
          </p:cNvCxnSpPr>
          <p:nvPr/>
        </p:nvCxnSpPr>
        <p:spPr>
          <a:xfrm>
            <a:off x="6880860" y="2333244"/>
            <a:ext cx="939702" cy="0"/>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5852744"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构建步骤</a:t>
            </a:r>
            <a:r>
              <a:rPr lang="en-US" sz="2800" dirty="0">
                <a:solidFill>
                  <a:schemeClr val="tx1">
                    <a:lumMod val="50000"/>
                    <a:lumOff val="50000"/>
                  </a:schemeClr>
                </a:solidFill>
              </a:rPr>
              <a:t> : </a:t>
            </a:r>
            <a:r>
              <a:rPr lang="en-US" sz="2800" dirty="0" err="1">
                <a:solidFill>
                  <a:schemeClr val="tx1">
                    <a:lumMod val="50000"/>
                    <a:lumOff val="50000"/>
                  </a:schemeClr>
                </a:solidFill>
              </a:rPr>
              <a:t>本地传感器</a:t>
            </a:r>
            <a:endParaRPr lang="en-US" dirty="0">
              <a:solidFill>
                <a:schemeClr val="tx1">
                  <a:lumMod val="50000"/>
                  <a:lumOff val="50000"/>
                </a:schemeClr>
              </a:solidFill>
            </a:endParaRPr>
          </a:p>
        </p:txBody>
      </p:sp>
      <p:sp>
        <p:nvSpPr>
          <p:cNvPr id="9" name="Rectangle 8">
            <a:extLst>
              <a:ext uri="{FF2B5EF4-FFF2-40B4-BE49-F238E27FC236}">
                <a16:creationId xmlns:a16="http://schemas.microsoft.com/office/drawing/2014/main" id="{3E1D69EE-A0B3-4B8E-85C7-ADF2C287D701}"/>
              </a:ext>
            </a:extLst>
          </p:cNvPr>
          <p:cNvSpPr/>
          <p:nvPr/>
        </p:nvSpPr>
        <p:spPr>
          <a:xfrm>
            <a:off x="120353" y="150036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实体</a:t>
            </a:r>
            <a:r>
              <a:rPr lang="zh-CN" altLang="en-US" sz="1050" dirty="0"/>
              <a:t> 或 虚拟</a:t>
            </a:r>
            <a:endParaRPr lang="en-US" sz="1050" dirty="0"/>
          </a:p>
        </p:txBody>
      </p:sp>
      <p:sp>
        <p:nvSpPr>
          <p:cNvPr id="11" name="Rectangle 10">
            <a:extLst>
              <a:ext uri="{FF2B5EF4-FFF2-40B4-BE49-F238E27FC236}">
                <a16:creationId xmlns:a16="http://schemas.microsoft.com/office/drawing/2014/main" id="{B7732E72-71CD-43FF-83E7-0716A10CB082}"/>
              </a:ext>
            </a:extLst>
          </p:cNvPr>
          <p:cNvSpPr/>
          <p:nvPr/>
        </p:nvSpPr>
        <p:spPr>
          <a:xfrm>
            <a:off x="120353" y="216030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下载</a:t>
            </a:r>
            <a:r>
              <a:rPr lang="en-US" sz="1050" dirty="0"/>
              <a:t> ISO</a:t>
            </a:r>
          </a:p>
        </p:txBody>
      </p:sp>
      <p:sp>
        <p:nvSpPr>
          <p:cNvPr id="15" name="Rectangle 14">
            <a:extLst>
              <a:ext uri="{FF2B5EF4-FFF2-40B4-BE49-F238E27FC236}">
                <a16:creationId xmlns:a16="http://schemas.microsoft.com/office/drawing/2014/main" id="{7FE4027F-B44C-4B66-B71D-E1EB13196186}"/>
              </a:ext>
            </a:extLst>
          </p:cNvPr>
          <p:cNvSpPr/>
          <p:nvPr/>
        </p:nvSpPr>
        <p:spPr>
          <a:xfrm>
            <a:off x="120353" y="2820250"/>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运行安装</a:t>
            </a:r>
            <a:endParaRPr lang="en-US" sz="1050" dirty="0"/>
          </a:p>
        </p:txBody>
      </p:sp>
      <p:sp>
        <p:nvSpPr>
          <p:cNvPr id="17" name="Rectangle 16">
            <a:extLst>
              <a:ext uri="{FF2B5EF4-FFF2-40B4-BE49-F238E27FC236}">
                <a16:creationId xmlns:a16="http://schemas.microsoft.com/office/drawing/2014/main" id="{F15958DF-BB19-471C-988E-08E425FC8CF9}"/>
              </a:ext>
            </a:extLst>
          </p:cNvPr>
          <p:cNvSpPr/>
          <p:nvPr/>
        </p:nvSpPr>
        <p:spPr>
          <a:xfrm>
            <a:off x="120353" y="348019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获取</a:t>
            </a:r>
            <a:r>
              <a:rPr lang="en-US" sz="1050" dirty="0"/>
              <a:t> </a:t>
            </a:r>
            <a:r>
              <a:rPr lang="en-US" sz="1050" dirty="0" err="1"/>
              <a:t>账号</a:t>
            </a:r>
            <a:r>
              <a:rPr lang="en-US" sz="1050" dirty="0"/>
              <a:t> + </a:t>
            </a:r>
            <a:r>
              <a:rPr lang="en-US" sz="1050" dirty="0" err="1"/>
              <a:t>密码</a:t>
            </a:r>
            <a:endParaRPr lang="en-US" sz="1050" dirty="0"/>
          </a:p>
        </p:txBody>
      </p:sp>
      <p:sp>
        <p:nvSpPr>
          <p:cNvPr id="19" name="Rectangle 18">
            <a:extLst>
              <a:ext uri="{FF2B5EF4-FFF2-40B4-BE49-F238E27FC236}">
                <a16:creationId xmlns:a16="http://schemas.microsoft.com/office/drawing/2014/main" id="{450BC1DA-EC7B-4548-B476-97EC73B9765D}"/>
              </a:ext>
            </a:extLst>
          </p:cNvPr>
          <p:cNvSpPr/>
          <p:nvPr/>
        </p:nvSpPr>
        <p:spPr>
          <a:xfrm>
            <a:off x="120353" y="414013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登入console</a:t>
            </a:r>
            <a:endParaRPr lang="en-US" sz="1050" dirty="0"/>
          </a:p>
        </p:txBody>
      </p:sp>
      <p:sp>
        <p:nvSpPr>
          <p:cNvPr id="21" name="Rectangle 20">
            <a:extLst>
              <a:ext uri="{FF2B5EF4-FFF2-40B4-BE49-F238E27FC236}">
                <a16:creationId xmlns:a16="http://schemas.microsoft.com/office/drawing/2014/main" id="{3520CE72-996E-4511-9149-256758E5C65F}"/>
              </a:ext>
            </a:extLst>
          </p:cNvPr>
          <p:cNvSpPr/>
          <p:nvPr/>
        </p:nvSpPr>
        <p:spPr>
          <a:xfrm>
            <a:off x="120353" y="4800082"/>
            <a:ext cx="1833282"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激活</a:t>
            </a:r>
            <a:endParaRPr lang="en-US" sz="1050" dirty="0"/>
          </a:p>
        </p:txBody>
      </p:sp>
      <p:cxnSp>
        <p:nvCxnSpPr>
          <p:cNvPr id="23" name="Straight Arrow Connector 22">
            <a:extLst>
              <a:ext uri="{FF2B5EF4-FFF2-40B4-BE49-F238E27FC236}">
                <a16:creationId xmlns:a16="http://schemas.microsoft.com/office/drawing/2014/main" id="{B9B902D6-0BEB-4D56-BC49-8538D4356B4A}"/>
              </a:ext>
            </a:extLst>
          </p:cNvPr>
          <p:cNvCxnSpPr>
            <a:cxnSpLocks/>
            <a:stCxn id="9" idx="2"/>
            <a:endCxn id="11" idx="0"/>
          </p:cNvCxnSpPr>
          <p:nvPr/>
        </p:nvCxnSpPr>
        <p:spPr>
          <a:xfrm>
            <a:off x="1036994"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83C2B3-F7ED-488C-B2CC-8636638AFE33}"/>
              </a:ext>
            </a:extLst>
          </p:cNvPr>
          <p:cNvCxnSpPr>
            <a:cxnSpLocks/>
            <a:stCxn id="11" idx="2"/>
            <a:endCxn id="15" idx="0"/>
          </p:cNvCxnSpPr>
          <p:nvPr/>
        </p:nvCxnSpPr>
        <p:spPr>
          <a:xfrm>
            <a:off x="1036994"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6B7C03-4B38-41AA-AFCE-6D83376466E5}"/>
              </a:ext>
            </a:extLst>
          </p:cNvPr>
          <p:cNvCxnSpPr>
            <a:cxnSpLocks/>
            <a:stCxn id="15" idx="2"/>
            <a:endCxn id="17" idx="0"/>
          </p:cNvCxnSpPr>
          <p:nvPr/>
        </p:nvCxnSpPr>
        <p:spPr>
          <a:xfrm>
            <a:off x="1036994"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D08E0F0-3FD4-4EFD-B6B4-ABAA9D53C1E8}"/>
              </a:ext>
            </a:extLst>
          </p:cNvPr>
          <p:cNvCxnSpPr>
            <a:cxnSpLocks/>
            <a:stCxn id="17" idx="2"/>
            <a:endCxn id="19" idx="0"/>
          </p:cNvCxnSpPr>
          <p:nvPr/>
        </p:nvCxnSpPr>
        <p:spPr>
          <a:xfrm>
            <a:off x="1036994"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FECCB7-D65D-4470-9C7E-CC566B04C05A}"/>
              </a:ext>
            </a:extLst>
          </p:cNvPr>
          <p:cNvCxnSpPr>
            <a:cxnSpLocks/>
            <a:stCxn id="19" idx="2"/>
            <a:endCxn id="21" idx="0"/>
          </p:cNvCxnSpPr>
          <p:nvPr/>
        </p:nvCxnSpPr>
        <p:spPr>
          <a:xfrm>
            <a:off x="1036994"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89AF295-5E01-46CD-863B-8A61A45EF3BC}"/>
              </a:ext>
            </a:extLst>
          </p:cNvPr>
          <p:cNvSpPr/>
          <p:nvPr/>
        </p:nvSpPr>
        <p:spPr>
          <a:xfrm>
            <a:off x="120353" y="546002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更新</a:t>
            </a:r>
            <a:endParaRPr lang="en-US" sz="1050" dirty="0"/>
          </a:p>
        </p:txBody>
      </p:sp>
      <p:cxnSp>
        <p:nvCxnSpPr>
          <p:cNvPr id="39" name="Straight Arrow Connector 38">
            <a:extLst>
              <a:ext uri="{FF2B5EF4-FFF2-40B4-BE49-F238E27FC236}">
                <a16:creationId xmlns:a16="http://schemas.microsoft.com/office/drawing/2014/main" id="{2DB5E1BD-65C7-44D0-818D-447BA9088FC5}"/>
              </a:ext>
            </a:extLst>
          </p:cNvPr>
          <p:cNvCxnSpPr>
            <a:cxnSpLocks/>
            <a:stCxn id="21" idx="2"/>
            <a:endCxn id="37" idx="0"/>
          </p:cNvCxnSpPr>
          <p:nvPr/>
        </p:nvCxnSpPr>
        <p:spPr>
          <a:xfrm>
            <a:off x="1036994"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DE98FD5-CFDB-4C96-BA39-D01AE5288B12}"/>
              </a:ext>
            </a:extLst>
          </p:cNvPr>
          <p:cNvCxnSpPr>
            <a:cxnSpLocks/>
            <a:stCxn id="21" idx="3"/>
            <a:endCxn id="5" idx="1"/>
          </p:cNvCxnSpPr>
          <p:nvPr/>
        </p:nvCxnSpPr>
        <p:spPr>
          <a:xfrm flipV="1">
            <a:off x="1953635" y="2684155"/>
            <a:ext cx="928781" cy="2293419"/>
          </a:xfrm>
          <a:prstGeom prst="bentConnector3">
            <a:avLst>
              <a:gd name="adj1" fmla="val 50000"/>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01BAF43-77D5-46E4-93A7-58963EB2223F}"/>
              </a:ext>
            </a:extLst>
          </p:cNvPr>
          <p:cNvPicPr>
            <a:picLocks noChangeAspect="1"/>
          </p:cNvPicPr>
          <p:nvPr/>
        </p:nvPicPr>
        <p:blipFill>
          <a:blip r:embed="rId2"/>
          <a:stretch>
            <a:fillRect/>
          </a:stretch>
        </p:blipFill>
        <p:spPr>
          <a:xfrm>
            <a:off x="2882416" y="1297961"/>
            <a:ext cx="4120901" cy="277238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B411D31-48A0-4440-A375-5949C53FF0AC}"/>
              </a:ext>
            </a:extLst>
          </p:cNvPr>
          <p:cNvPicPr>
            <a:picLocks noChangeAspect="1"/>
          </p:cNvPicPr>
          <p:nvPr/>
        </p:nvPicPr>
        <p:blipFill rotWithShape="1">
          <a:blip r:embed="rId3"/>
          <a:srcRect t="2105" r="760"/>
          <a:stretch/>
        </p:blipFill>
        <p:spPr>
          <a:xfrm>
            <a:off x="3640885" y="4511928"/>
            <a:ext cx="2606034" cy="1031731"/>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17F1A6B-F0A5-4EBE-8DB9-FBA2ED59CD02}"/>
              </a:ext>
            </a:extLst>
          </p:cNvPr>
          <p:cNvPicPr>
            <a:picLocks noChangeAspect="1"/>
          </p:cNvPicPr>
          <p:nvPr/>
        </p:nvPicPr>
        <p:blipFill>
          <a:blip r:embed="rId4"/>
          <a:stretch>
            <a:fillRect/>
          </a:stretch>
        </p:blipFill>
        <p:spPr>
          <a:xfrm>
            <a:off x="3621835" y="6002606"/>
            <a:ext cx="4568681" cy="430678"/>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152230D3-8719-43D4-B0D9-AC4AFC03357D}"/>
              </a:ext>
            </a:extLst>
          </p:cNvPr>
          <p:cNvSpPr/>
          <p:nvPr/>
        </p:nvSpPr>
        <p:spPr>
          <a:xfrm>
            <a:off x="8738202" y="5867403"/>
            <a:ext cx="2755198" cy="70327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t>Troubleshooting:</a:t>
            </a:r>
          </a:p>
          <a:p>
            <a:r>
              <a:rPr lang="en-US" sz="900"/>
              <a:t>This indicates the Sensor does not have internet access</a:t>
            </a:r>
          </a:p>
          <a:p>
            <a:pPr marL="228600" indent="-228600">
              <a:buAutoNum type="arabicPeriod"/>
            </a:pPr>
            <a:r>
              <a:rPr lang="en-US" sz="900"/>
              <a:t>Change to offline license</a:t>
            </a:r>
          </a:p>
          <a:p>
            <a:pPr marL="228600" indent="-228600">
              <a:buAutoNum type="arabicPeriod"/>
            </a:pPr>
            <a:r>
              <a:rPr lang="en-US" sz="900"/>
              <a:t>Connect to the internet</a:t>
            </a:r>
          </a:p>
        </p:txBody>
      </p:sp>
      <p:cxnSp>
        <p:nvCxnSpPr>
          <p:cNvPr id="32" name="Straight Connector 93">
            <a:extLst>
              <a:ext uri="{FF2B5EF4-FFF2-40B4-BE49-F238E27FC236}">
                <a16:creationId xmlns:a16="http://schemas.microsoft.com/office/drawing/2014/main" id="{F3F16D18-A721-4B1E-9C0B-34455B8125F1}"/>
              </a:ext>
            </a:extLst>
          </p:cNvPr>
          <p:cNvCxnSpPr>
            <a:cxnSpLocks/>
            <a:stCxn id="5" idx="2"/>
            <a:endCxn id="10" idx="0"/>
          </p:cNvCxnSpPr>
          <p:nvPr/>
        </p:nvCxnSpPr>
        <p:spPr>
          <a:xfrm>
            <a:off x="4942867" y="4070348"/>
            <a:ext cx="1035" cy="441580"/>
          </a:xfrm>
          <a:prstGeom prst="straightConnector1">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93">
            <a:extLst>
              <a:ext uri="{FF2B5EF4-FFF2-40B4-BE49-F238E27FC236}">
                <a16:creationId xmlns:a16="http://schemas.microsoft.com/office/drawing/2014/main" id="{2CB0078E-6622-491E-AB49-21F1FAF62EC1}"/>
              </a:ext>
            </a:extLst>
          </p:cNvPr>
          <p:cNvCxnSpPr>
            <a:cxnSpLocks/>
            <a:stCxn id="10" idx="2"/>
          </p:cNvCxnSpPr>
          <p:nvPr/>
        </p:nvCxnSpPr>
        <p:spPr>
          <a:xfrm rot="5400000">
            <a:off x="4722594" y="5763931"/>
            <a:ext cx="441580" cy="1036"/>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2">
            <a:extLst>
              <a:ext uri="{FF2B5EF4-FFF2-40B4-BE49-F238E27FC236}">
                <a16:creationId xmlns:a16="http://schemas.microsoft.com/office/drawing/2014/main" id="{97200A82-0443-4034-A867-C9BAA3B8BB07}"/>
              </a:ext>
            </a:extLst>
          </p:cNvPr>
          <p:cNvCxnSpPr>
            <a:cxnSpLocks/>
            <a:stCxn id="13" idx="3"/>
            <a:endCxn id="14" idx="1"/>
          </p:cNvCxnSpPr>
          <p:nvPr/>
        </p:nvCxnSpPr>
        <p:spPr>
          <a:xfrm>
            <a:off x="8190516" y="6217945"/>
            <a:ext cx="547686" cy="1094"/>
          </a:xfrm>
          <a:prstGeom prst="straightConnector1">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01E1628-BBD4-4337-BA12-6492855502F7}"/>
              </a:ext>
            </a:extLst>
          </p:cNvPr>
          <p:cNvPicPr>
            <a:picLocks noChangeAspect="1"/>
          </p:cNvPicPr>
          <p:nvPr/>
        </p:nvPicPr>
        <p:blipFill rotWithShape="1">
          <a:blip r:embed="rId5"/>
          <a:srcRect l="518" t="1143" r="1"/>
          <a:stretch/>
        </p:blipFill>
        <p:spPr>
          <a:xfrm>
            <a:off x="7810069" y="1451681"/>
            <a:ext cx="3257556" cy="2430538"/>
          </a:xfrm>
          <a:prstGeom prst="rect">
            <a:avLst/>
          </a:prstGeom>
          <a:ln>
            <a:noFill/>
          </a:ln>
          <a:effectLst>
            <a:outerShdw blurRad="292100" dist="139700" dir="2700000" algn="tl" rotWithShape="0">
              <a:srgbClr val="333333">
                <a:alpha val="65000"/>
              </a:srgbClr>
            </a:outerShdw>
          </a:effectLst>
        </p:spPr>
      </p:pic>
      <p:sp>
        <p:nvSpPr>
          <p:cNvPr id="28" name="Rectangle 27">
            <a:extLst>
              <a:ext uri="{FF2B5EF4-FFF2-40B4-BE49-F238E27FC236}">
                <a16:creationId xmlns:a16="http://schemas.microsoft.com/office/drawing/2014/main" id="{6357BBD1-9DBA-4567-BD82-9D8E90A749BF}"/>
              </a:ext>
            </a:extLst>
          </p:cNvPr>
          <p:cNvSpPr/>
          <p:nvPr/>
        </p:nvSpPr>
        <p:spPr>
          <a:xfrm>
            <a:off x="8061248" y="4188528"/>
            <a:ext cx="2755198" cy="78795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t>Certificates</a:t>
            </a:r>
          </a:p>
          <a:p>
            <a:r>
              <a:rPr lang="en-US" sz="900" dirty="0"/>
              <a:t>Use of locally generated self-signed certificates is only for test environments and local labs, do not use this option for production deployments…</a:t>
            </a:r>
          </a:p>
        </p:txBody>
      </p:sp>
      <p:cxnSp>
        <p:nvCxnSpPr>
          <p:cNvPr id="34" name="Straight Connector 2">
            <a:extLst>
              <a:ext uri="{FF2B5EF4-FFF2-40B4-BE49-F238E27FC236}">
                <a16:creationId xmlns:a16="http://schemas.microsoft.com/office/drawing/2014/main" id="{AD6F6CA8-D896-4279-AC32-8A077B417FC1}"/>
              </a:ext>
            </a:extLst>
          </p:cNvPr>
          <p:cNvCxnSpPr>
            <a:cxnSpLocks/>
            <a:endCxn id="28" idx="0"/>
          </p:cNvCxnSpPr>
          <p:nvPr/>
        </p:nvCxnSpPr>
        <p:spPr>
          <a:xfrm>
            <a:off x="9438847" y="3429000"/>
            <a:ext cx="0" cy="759528"/>
          </a:xfrm>
          <a:prstGeom prst="straightConnector1">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4BFCBE8-43E0-D042-B831-B22DD588D9E7}"/>
              </a:ext>
            </a:extLst>
          </p:cNvPr>
          <p:cNvSpPr/>
          <p:nvPr/>
        </p:nvSpPr>
        <p:spPr>
          <a:xfrm>
            <a:off x="3438144" y="2752344"/>
            <a:ext cx="348773" cy="182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9E1F973-DCB0-2741-9BB7-538D4D1B64D7}"/>
              </a:ext>
            </a:extLst>
          </p:cNvPr>
          <p:cNvSpPr/>
          <p:nvPr/>
        </p:nvSpPr>
        <p:spPr>
          <a:xfrm>
            <a:off x="4340886" y="2752344"/>
            <a:ext cx="1203960" cy="21754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t>上传</a:t>
            </a:r>
            <a:r>
              <a:rPr lang="zh-CN" altLang="en-US" sz="900" dirty="0"/>
              <a:t> </a:t>
            </a:r>
            <a:r>
              <a:rPr lang="en-US" sz="900" dirty="0"/>
              <a:t>license zip file</a:t>
            </a:r>
          </a:p>
        </p:txBody>
      </p:sp>
      <p:sp>
        <p:nvSpPr>
          <p:cNvPr id="8" name="Rectangle 7">
            <a:extLst>
              <a:ext uri="{FF2B5EF4-FFF2-40B4-BE49-F238E27FC236}">
                <a16:creationId xmlns:a16="http://schemas.microsoft.com/office/drawing/2014/main" id="{87295060-6AD6-4243-BBD8-8FA457C35B86}"/>
              </a:ext>
            </a:extLst>
          </p:cNvPr>
          <p:cNvSpPr/>
          <p:nvPr/>
        </p:nvSpPr>
        <p:spPr>
          <a:xfrm>
            <a:off x="7820562" y="3255264"/>
            <a:ext cx="2995884" cy="1737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
            <a:extLst>
              <a:ext uri="{FF2B5EF4-FFF2-40B4-BE49-F238E27FC236}">
                <a16:creationId xmlns:a16="http://schemas.microsoft.com/office/drawing/2014/main" id="{72F61C08-9432-E944-9BAA-8771A6AB39F0}"/>
              </a:ext>
            </a:extLst>
          </p:cNvPr>
          <p:cNvCxnSpPr>
            <a:cxnSpLocks/>
            <a:stCxn id="4" idx="3"/>
            <a:endCxn id="30" idx="1"/>
          </p:cNvCxnSpPr>
          <p:nvPr/>
        </p:nvCxnSpPr>
        <p:spPr>
          <a:xfrm>
            <a:off x="3786917" y="2843784"/>
            <a:ext cx="553969" cy="17333"/>
          </a:xfrm>
          <a:prstGeom prst="straightConnector1">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3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构建步骤</a:t>
            </a:r>
            <a:r>
              <a:rPr lang="en-US" sz="2800" dirty="0">
                <a:solidFill>
                  <a:schemeClr val="tx1">
                    <a:lumMod val="50000"/>
                    <a:lumOff val="50000"/>
                  </a:schemeClr>
                </a:solidFill>
              </a:rPr>
              <a:t> : </a:t>
            </a:r>
            <a:r>
              <a:rPr lang="en-US" sz="2800" dirty="0" err="1">
                <a:solidFill>
                  <a:schemeClr val="tx1">
                    <a:lumMod val="50000"/>
                    <a:lumOff val="50000"/>
                  </a:schemeClr>
                </a:solidFill>
              </a:rPr>
              <a:t>本地传感器</a:t>
            </a:r>
            <a:endParaRPr lang="en-US" dirty="0">
              <a:solidFill>
                <a:schemeClr val="tx1">
                  <a:lumMod val="50000"/>
                  <a:lumOff val="50000"/>
                </a:schemeClr>
              </a:solidFill>
            </a:endParaRPr>
          </a:p>
        </p:txBody>
      </p:sp>
      <p:sp>
        <p:nvSpPr>
          <p:cNvPr id="9" name="Rectangle 8">
            <a:extLst>
              <a:ext uri="{FF2B5EF4-FFF2-40B4-BE49-F238E27FC236}">
                <a16:creationId xmlns:a16="http://schemas.microsoft.com/office/drawing/2014/main" id="{3E1D69EE-A0B3-4B8E-85C7-ADF2C287D701}"/>
              </a:ext>
            </a:extLst>
          </p:cNvPr>
          <p:cNvSpPr/>
          <p:nvPr/>
        </p:nvSpPr>
        <p:spPr>
          <a:xfrm>
            <a:off x="120353" y="150036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1. </a:t>
            </a:r>
            <a:r>
              <a:rPr lang="en-US" sz="1050" dirty="0" err="1"/>
              <a:t>实体</a:t>
            </a:r>
            <a:r>
              <a:rPr lang="zh-CN" altLang="en-US" sz="1050" dirty="0"/>
              <a:t> 或 虚拟</a:t>
            </a:r>
            <a:endParaRPr lang="en-US" sz="1050" dirty="0"/>
          </a:p>
        </p:txBody>
      </p:sp>
      <p:sp>
        <p:nvSpPr>
          <p:cNvPr id="11" name="Rectangle 10">
            <a:extLst>
              <a:ext uri="{FF2B5EF4-FFF2-40B4-BE49-F238E27FC236}">
                <a16:creationId xmlns:a16="http://schemas.microsoft.com/office/drawing/2014/main" id="{B7732E72-71CD-43FF-83E7-0716A10CB082}"/>
              </a:ext>
            </a:extLst>
          </p:cNvPr>
          <p:cNvSpPr/>
          <p:nvPr/>
        </p:nvSpPr>
        <p:spPr>
          <a:xfrm>
            <a:off x="120353" y="2160306"/>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2. </a:t>
            </a:r>
            <a:r>
              <a:rPr lang="en-US" sz="1050" dirty="0" err="1"/>
              <a:t>下载</a:t>
            </a:r>
            <a:r>
              <a:rPr lang="en-US" sz="1050" dirty="0"/>
              <a:t> ISO</a:t>
            </a:r>
          </a:p>
        </p:txBody>
      </p:sp>
      <p:sp>
        <p:nvSpPr>
          <p:cNvPr id="15" name="Rectangle 14">
            <a:extLst>
              <a:ext uri="{FF2B5EF4-FFF2-40B4-BE49-F238E27FC236}">
                <a16:creationId xmlns:a16="http://schemas.microsoft.com/office/drawing/2014/main" id="{7FE4027F-B44C-4B66-B71D-E1EB13196186}"/>
              </a:ext>
            </a:extLst>
          </p:cNvPr>
          <p:cNvSpPr/>
          <p:nvPr/>
        </p:nvSpPr>
        <p:spPr>
          <a:xfrm>
            <a:off x="120353" y="2820250"/>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3. </a:t>
            </a:r>
            <a:r>
              <a:rPr lang="en-US" sz="1050" dirty="0" err="1"/>
              <a:t>运行安装</a:t>
            </a:r>
            <a:endParaRPr lang="en-US" sz="1050" dirty="0"/>
          </a:p>
        </p:txBody>
      </p:sp>
      <p:sp>
        <p:nvSpPr>
          <p:cNvPr id="17" name="Rectangle 16">
            <a:extLst>
              <a:ext uri="{FF2B5EF4-FFF2-40B4-BE49-F238E27FC236}">
                <a16:creationId xmlns:a16="http://schemas.microsoft.com/office/drawing/2014/main" id="{F15958DF-BB19-471C-988E-08E425FC8CF9}"/>
              </a:ext>
            </a:extLst>
          </p:cNvPr>
          <p:cNvSpPr/>
          <p:nvPr/>
        </p:nvSpPr>
        <p:spPr>
          <a:xfrm>
            <a:off x="120353" y="3480194"/>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4. </a:t>
            </a:r>
            <a:r>
              <a:rPr lang="en-US" sz="1050" dirty="0" err="1"/>
              <a:t>获取</a:t>
            </a:r>
            <a:r>
              <a:rPr lang="en-US" sz="1050" dirty="0"/>
              <a:t> </a:t>
            </a:r>
            <a:r>
              <a:rPr lang="en-US" sz="1050" dirty="0" err="1"/>
              <a:t>账号</a:t>
            </a:r>
            <a:r>
              <a:rPr lang="en-US" sz="1050" dirty="0"/>
              <a:t> + </a:t>
            </a:r>
            <a:r>
              <a:rPr lang="en-US" sz="1050" dirty="0" err="1"/>
              <a:t>密码</a:t>
            </a:r>
            <a:endParaRPr lang="en-US" sz="1050" dirty="0"/>
          </a:p>
        </p:txBody>
      </p:sp>
      <p:sp>
        <p:nvSpPr>
          <p:cNvPr id="19" name="Rectangle 18">
            <a:extLst>
              <a:ext uri="{FF2B5EF4-FFF2-40B4-BE49-F238E27FC236}">
                <a16:creationId xmlns:a16="http://schemas.microsoft.com/office/drawing/2014/main" id="{450BC1DA-EC7B-4548-B476-97EC73B9765D}"/>
              </a:ext>
            </a:extLst>
          </p:cNvPr>
          <p:cNvSpPr/>
          <p:nvPr/>
        </p:nvSpPr>
        <p:spPr>
          <a:xfrm>
            <a:off x="120353" y="4140138"/>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5. </a:t>
            </a:r>
            <a:r>
              <a:rPr lang="en-US" sz="1050" dirty="0" err="1"/>
              <a:t>登入console</a:t>
            </a:r>
            <a:endParaRPr lang="en-US" sz="1050" dirty="0"/>
          </a:p>
        </p:txBody>
      </p:sp>
      <p:sp>
        <p:nvSpPr>
          <p:cNvPr id="21" name="Rectangle 20">
            <a:extLst>
              <a:ext uri="{FF2B5EF4-FFF2-40B4-BE49-F238E27FC236}">
                <a16:creationId xmlns:a16="http://schemas.microsoft.com/office/drawing/2014/main" id="{3520CE72-996E-4511-9149-256758E5C65F}"/>
              </a:ext>
            </a:extLst>
          </p:cNvPr>
          <p:cNvSpPr/>
          <p:nvPr/>
        </p:nvSpPr>
        <p:spPr>
          <a:xfrm>
            <a:off x="120353" y="4800082"/>
            <a:ext cx="1833282" cy="35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6. </a:t>
            </a:r>
            <a:r>
              <a:rPr lang="en-US" sz="1050" dirty="0" err="1"/>
              <a:t>激活</a:t>
            </a:r>
            <a:endParaRPr lang="en-US" sz="1050" dirty="0"/>
          </a:p>
        </p:txBody>
      </p:sp>
      <p:cxnSp>
        <p:nvCxnSpPr>
          <p:cNvPr id="23" name="Straight Arrow Connector 22">
            <a:extLst>
              <a:ext uri="{FF2B5EF4-FFF2-40B4-BE49-F238E27FC236}">
                <a16:creationId xmlns:a16="http://schemas.microsoft.com/office/drawing/2014/main" id="{B9B902D6-0BEB-4D56-BC49-8538D4356B4A}"/>
              </a:ext>
            </a:extLst>
          </p:cNvPr>
          <p:cNvCxnSpPr>
            <a:cxnSpLocks/>
            <a:stCxn id="9" idx="2"/>
            <a:endCxn id="11" idx="0"/>
          </p:cNvCxnSpPr>
          <p:nvPr/>
        </p:nvCxnSpPr>
        <p:spPr>
          <a:xfrm>
            <a:off x="1036994" y="185534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83C2B3-F7ED-488C-B2CC-8636638AFE33}"/>
              </a:ext>
            </a:extLst>
          </p:cNvPr>
          <p:cNvCxnSpPr>
            <a:cxnSpLocks/>
            <a:stCxn id="11" idx="2"/>
            <a:endCxn id="15" idx="0"/>
          </p:cNvCxnSpPr>
          <p:nvPr/>
        </p:nvCxnSpPr>
        <p:spPr>
          <a:xfrm>
            <a:off x="1036994" y="2515290"/>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6B7C03-4B38-41AA-AFCE-6D83376466E5}"/>
              </a:ext>
            </a:extLst>
          </p:cNvPr>
          <p:cNvCxnSpPr>
            <a:cxnSpLocks/>
            <a:stCxn id="15" idx="2"/>
            <a:endCxn id="17" idx="0"/>
          </p:cNvCxnSpPr>
          <p:nvPr/>
        </p:nvCxnSpPr>
        <p:spPr>
          <a:xfrm>
            <a:off x="1036994" y="3175234"/>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D08E0F0-3FD4-4EFD-B6B4-ABAA9D53C1E8}"/>
              </a:ext>
            </a:extLst>
          </p:cNvPr>
          <p:cNvCxnSpPr>
            <a:cxnSpLocks/>
            <a:stCxn id="17" idx="2"/>
            <a:endCxn id="19" idx="0"/>
          </p:cNvCxnSpPr>
          <p:nvPr/>
        </p:nvCxnSpPr>
        <p:spPr>
          <a:xfrm>
            <a:off x="1036994" y="3835178"/>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FECCB7-D65D-4470-9C7E-CC566B04C05A}"/>
              </a:ext>
            </a:extLst>
          </p:cNvPr>
          <p:cNvCxnSpPr>
            <a:cxnSpLocks/>
            <a:stCxn id="19" idx="2"/>
            <a:endCxn id="21" idx="0"/>
          </p:cNvCxnSpPr>
          <p:nvPr/>
        </p:nvCxnSpPr>
        <p:spPr>
          <a:xfrm>
            <a:off x="1036994" y="4495122"/>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89AF295-5E01-46CD-863B-8A61A45EF3BC}"/>
              </a:ext>
            </a:extLst>
          </p:cNvPr>
          <p:cNvSpPr/>
          <p:nvPr/>
        </p:nvSpPr>
        <p:spPr>
          <a:xfrm>
            <a:off x="120353" y="5460026"/>
            <a:ext cx="1833282" cy="3549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7. </a:t>
            </a:r>
            <a:r>
              <a:rPr lang="en-US" sz="1050" dirty="0" err="1"/>
              <a:t>更新</a:t>
            </a:r>
            <a:endParaRPr lang="en-US" sz="1050" dirty="0"/>
          </a:p>
        </p:txBody>
      </p:sp>
      <p:cxnSp>
        <p:nvCxnSpPr>
          <p:cNvPr id="39" name="Straight Arrow Connector 38">
            <a:extLst>
              <a:ext uri="{FF2B5EF4-FFF2-40B4-BE49-F238E27FC236}">
                <a16:creationId xmlns:a16="http://schemas.microsoft.com/office/drawing/2014/main" id="{2DB5E1BD-65C7-44D0-818D-447BA9088FC5}"/>
              </a:ext>
            </a:extLst>
          </p:cNvPr>
          <p:cNvCxnSpPr>
            <a:cxnSpLocks/>
            <a:stCxn id="21" idx="2"/>
            <a:endCxn id="37" idx="0"/>
          </p:cNvCxnSpPr>
          <p:nvPr/>
        </p:nvCxnSpPr>
        <p:spPr>
          <a:xfrm>
            <a:off x="1036994" y="5155066"/>
            <a:ext cx="0" cy="30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AA76E66-619B-4390-A88F-C3D318544928}"/>
              </a:ext>
            </a:extLst>
          </p:cNvPr>
          <p:cNvCxnSpPr>
            <a:cxnSpLocks/>
            <a:stCxn id="37" idx="3"/>
            <a:endCxn id="5" idx="1"/>
          </p:cNvCxnSpPr>
          <p:nvPr/>
        </p:nvCxnSpPr>
        <p:spPr>
          <a:xfrm flipV="1">
            <a:off x="1953635" y="2858114"/>
            <a:ext cx="478657" cy="2779404"/>
          </a:xfrm>
          <a:prstGeom prst="bentConnector3">
            <a:avLst>
              <a:gd name="adj1" fmla="val 50000"/>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0D40C9F-9D0C-408E-8026-20C3F1E64DF2}"/>
              </a:ext>
            </a:extLst>
          </p:cNvPr>
          <p:cNvPicPr>
            <a:picLocks noChangeAspect="1"/>
          </p:cNvPicPr>
          <p:nvPr/>
        </p:nvPicPr>
        <p:blipFill>
          <a:blip r:embed="rId2"/>
          <a:stretch>
            <a:fillRect/>
          </a:stretch>
        </p:blipFill>
        <p:spPr>
          <a:xfrm>
            <a:off x="2432292" y="1466309"/>
            <a:ext cx="4860786" cy="2783610"/>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DD00F1B9-A5B7-40C2-925B-A43D66AE5A64}"/>
              </a:ext>
            </a:extLst>
          </p:cNvPr>
          <p:cNvSpPr/>
          <p:nvPr/>
        </p:nvSpPr>
        <p:spPr>
          <a:xfrm>
            <a:off x="5871779" y="2408345"/>
            <a:ext cx="1369679" cy="32010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BF668FE-5D17-40DF-A66F-7BE983317E51}"/>
              </a:ext>
            </a:extLst>
          </p:cNvPr>
          <p:cNvPicPr>
            <a:picLocks noChangeAspect="1"/>
          </p:cNvPicPr>
          <p:nvPr/>
        </p:nvPicPr>
        <p:blipFill>
          <a:blip r:embed="rId3"/>
          <a:stretch>
            <a:fillRect/>
          </a:stretch>
        </p:blipFill>
        <p:spPr>
          <a:xfrm>
            <a:off x="8045244" y="2327474"/>
            <a:ext cx="3265711" cy="2608350"/>
          </a:xfrm>
          <a:prstGeom prst="rect">
            <a:avLst/>
          </a:prstGeom>
          <a:ln>
            <a:noFill/>
          </a:ln>
          <a:effectLst>
            <a:outerShdw blurRad="292100" dist="139700" dir="2700000" algn="tl" rotWithShape="0">
              <a:srgbClr val="333333">
                <a:alpha val="65000"/>
              </a:srgbClr>
            </a:outerShdw>
          </a:effectLst>
        </p:spPr>
      </p:pic>
      <p:cxnSp>
        <p:nvCxnSpPr>
          <p:cNvPr id="10" name="Straight Connector 93">
            <a:extLst>
              <a:ext uri="{FF2B5EF4-FFF2-40B4-BE49-F238E27FC236}">
                <a16:creationId xmlns:a16="http://schemas.microsoft.com/office/drawing/2014/main" id="{519D5262-EEA2-4DEF-B2FE-E2C3DD54B5C4}"/>
              </a:ext>
            </a:extLst>
          </p:cNvPr>
          <p:cNvCxnSpPr>
            <a:cxnSpLocks/>
            <a:stCxn id="8" idx="3"/>
            <a:endCxn id="25" idx="1"/>
          </p:cNvCxnSpPr>
          <p:nvPr/>
        </p:nvCxnSpPr>
        <p:spPr>
          <a:xfrm>
            <a:off x="7241458" y="2568399"/>
            <a:ext cx="1421299" cy="176"/>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844BCDD-46F1-4FA0-B734-A0AAEE2874DE}"/>
              </a:ext>
            </a:extLst>
          </p:cNvPr>
          <p:cNvSpPr/>
          <p:nvPr/>
        </p:nvSpPr>
        <p:spPr>
          <a:xfrm>
            <a:off x="8662757" y="2463800"/>
            <a:ext cx="452668" cy="20955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C5B0F8-C1FD-45DA-BCF6-5054CF8A2377}"/>
              </a:ext>
            </a:extLst>
          </p:cNvPr>
          <p:cNvSpPr/>
          <p:nvPr/>
        </p:nvSpPr>
        <p:spPr>
          <a:xfrm>
            <a:off x="8777057" y="3480193"/>
            <a:ext cx="859068" cy="12690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93">
            <a:extLst>
              <a:ext uri="{FF2B5EF4-FFF2-40B4-BE49-F238E27FC236}">
                <a16:creationId xmlns:a16="http://schemas.microsoft.com/office/drawing/2014/main" id="{CA94F3B7-29CA-4E17-B07B-3A7D0D7DE775}"/>
              </a:ext>
            </a:extLst>
          </p:cNvPr>
          <p:cNvCxnSpPr>
            <a:cxnSpLocks/>
            <a:stCxn id="25" idx="3"/>
            <a:endCxn id="28" idx="0"/>
          </p:cNvCxnSpPr>
          <p:nvPr/>
        </p:nvCxnSpPr>
        <p:spPr>
          <a:xfrm>
            <a:off x="9115425" y="2568575"/>
            <a:ext cx="91166" cy="911618"/>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47A6BF9-2109-479C-84D8-B410BE036C86}"/>
              </a:ext>
            </a:extLst>
          </p:cNvPr>
          <p:cNvSpPr/>
          <p:nvPr/>
        </p:nvSpPr>
        <p:spPr>
          <a:xfrm>
            <a:off x="2416417" y="3337580"/>
            <a:ext cx="591524" cy="18984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58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28" grpId="0" animBg="1"/>
      <p:bldP spid="4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769261" y="1613118"/>
            <a:ext cx="10653478" cy="3631763"/>
          </a:xfrm>
          <a:prstGeom prst="rect">
            <a:avLst/>
          </a:prstGeom>
          <a:noFill/>
        </p:spPr>
        <p:txBody>
          <a:bodyPr wrap="square" rtlCol="0">
            <a:spAutoFit/>
          </a:bodyPr>
          <a:lstStyle/>
          <a:p>
            <a:pPr algn="ctr"/>
            <a:r>
              <a:rPr lang="en-US" sz="11500" dirty="0" err="1">
                <a:solidFill>
                  <a:schemeClr val="bg1"/>
                </a:solidFill>
              </a:rPr>
              <a:t>开启</a:t>
            </a:r>
            <a:r>
              <a:rPr lang="en-US" sz="11500" dirty="0">
                <a:solidFill>
                  <a:schemeClr val="bg1"/>
                </a:solidFill>
              </a:rPr>
              <a:t> </a:t>
            </a:r>
          </a:p>
          <a:p>
            <a:pPr algn="ctr"/>
            <a:r>
              <a:rPr lang="en-US" sz="11500" dirty="0">
                <a:solidFill>
                  <a:schemeClr val="bg1"/>
                </a:solidFill>
              </a:rPr>
              <a:t>PCAP Player</a:t>
            </a:r>
          </a:p>
        </p:txBody>
      </p:sp>
    </p:spTree>
    <p:extLst>
      <p:ext uri="{BB962C8B-B14F-4D97-AF65-F5344CB8AC3E}">
        <p14:creationId xmlns:p14="http://schemas.microsoft.com/office/powerpoint/2010/main" val="2434737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传感器配置</a:t>
            </a:r>
            <a:r>
              <a:rPr lang="en-US" sz="2800" dirty="0">
                <a:solidFill>
                  <a:schemeClr val="tx1">
                    <a:lumMod val="50000"/>
                    <a:lumOff val="50000"/>
                  </a:schemeClr>
                </a:solidFill>
              </a:rPr>
              <a:t>: …</a:t>
            </a:r>
            <a:endParaRPr lang="en-US" dirty="0">
              <a:solidFill>
                <a:schemeClr val="tx1">
                  <a:lumMod val="50000"/>
                  <a:lumOff val="50000"/>
                </a:schemeClr>
              </a:solidFill>
            </a:endParaRPr>
          </a:p>
        </p:txBody>
      </p:sp>
      <p:sp>
        <p:nvSpPr>
          <p:cNvPr id="4" name="Rectangle 3">
            <a:extLst>
              <a:ext uri="{FF2B5EF4-FFF2-40B4-BE49-F238E27FC236}">
                <a16:creationId xmlns:a16="http://schemas.microsoft.com/office/drawing/2014/main" id="{0501EBED-2CCE-4EEB-9CC3-E556C9A94835}"/>
              </a:ext>
            </a:extLst>
          </p:cNvPr>
          <p:cNvSpPr/>
          <p:nvPr/>
        </p:nvSpPr>
        <p:spPr>
          <a:xfrm>
            <a:off x="2165803" y="1748720"/>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a:t>
            </a:r>
          </a:p>
        </p:txBody>
      </p:sp>
      <p:sp>
        <p:nvSpPr>
          <p:cNvPr id="6" name="Rectangle 5">
            <a:extLst>
              <a:ext uri="{FF2B5EF4-FFF2-40B4-BE49-F238E27FC236}">
                <a16:creationId xmlns:a16="http://schemas.microsoft.com/office/drawing/2014/main" id="{3AAA11DB-E6CB-4EDD-A041-87ECF3AAADFC}"/>
              </a:ext>
            </a:extLst>
          </p:cNvPr>
          <p:cNvSpPr/>
          <p:nvPr/>
        </p:nvSpPr>
        <p:spPr>
          <a:xfrm>
            <a:off x="847425" y="1748720"/>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开启</a:t>
            </a:r>
            <a:r>
              <a:rPr lang="en-US" sz="1050" dirty="0"/>
              <a:t> PCAP Player</a:t>
            </a:r>
          </a:p>
        </p:txBody>
      </p:sp>
      <p:cxnSp>
        <p:nvCxnSpPr>
          <p:cNvPr id="8" name="Straight Arrow Connector 7">
            <a:extLst>
              <a:ext uri="{FF2B5EF4-FFF2-40B4-BE49-F238E27FC236}">
                <a16:creationId xmlns:a16="http://schemas.microsoft.com/office/drawing/2014/main" id="{3E347651-D371-4D90-8373-14668585A7AC}"/>
              </a:ext>
            </a:extLst>
          </p:cNvPr>
          <p:cNvCxnSpPr>
            <a:cxnSpLocks/>
            <a:stCxn id="6" idx="3"/>
            <a:endCxn id="4" idx="1"/>
          </p:cNvCxnSpPr>
          <p:nvPr/>
        </p:nvCxnSpPr>
        <p:spPr>
          <a:xfrm>
            <a:off x="1771501" y="2045658"/>
            <a:ext cx="394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EBDCFE1-70DB-4904-BACB-74CBDA485949}"/>
              </a:ext>
            </a:extLst>
          </p:cNvPr>
          <p:cNvSpPr txBox="1"/>
          <p:nvPr/>
        </p:nvSpPr>
        <p:spPr>
          <a:xfrm>
            <a:off x="7150608" y="5124486"/>
            <a:ext cx="4113106"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err="1"/>
              <a:t>player.max_amount</a:t>
            </a:r>
            <a:r>
              <a:rPr lang="en-US" dirty="0"/>
              <a:t>=30</a:t>
            </a:r>
          </a:p>
          <a:p>
            <a:r>
              <a:rPr lang="en-US" dirty="0" err="1"/>
              <a:t>player.params</a:t>
            </a:r>
            <a:r>
              <a:rPr lang="en-US" dirty="0"/>
              <a:t>=-M 2  (MB per second)</a:t>
            </a:r>
          </a:p>
          <a:p>
            <a:r>
              <a:rPr lang="en-US" dirty="0"/>
              <a:t>enabled=1</a:t>
            </a:r>
          </a:p>
        </p:txBody>
      </p:sp>
      <p:pic>
        <p:nvPicPr>
          <p:cNvPr id="5" name="Picture 4" descr="Graphical user interface, application&#10;&#10;Description automatically generated">
            <a:extLst>
              <a:ext uri="{FF2B5EF4-FFF2-40B4-BE49-F238E27FC236}">
                <a16:creationId xmlns:a16="http://schemas.microsoft.com/office/drawing/2014/main" id="{C4A45A50-F8BC-D443-82BE-239CF2C70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24" y="2567183"/>
            <a:ext cx="4077208" cy="2245159"/>
          </a:xfrm>
          <a:prstGeom prst="rect">
            <a:avLst/>
          </a:prstGeom>
          <a:effectLst>
            <a:outerShdw blurRad="50800" dist="38100" dir="2700000" algn="tl" rotWithShape="0">
              <a:prstClr val="black">
                <a:alpha val="40000"/>
              </a:prstClr>
            </a:outerShdw>
          </a:effectLst>
        </p:spPr>
      </p:pic>
      <p:pic>
        <p:nvPicPr>
          <p:cNvPr id="10" name="Picture 9" descr="Graphical user interface, text, application, email&#10;&#10;Description automatically generated">
            <a:extLst>
              <a:ext uri="{FF2B5EF4-FFF2-40B4-BE49-F238E27FC236}">
                <a16:creationId xmlns:a16="http://schemas.microsoft.com/office/drawing/2014/main" id="{5CF6E145-D368-9C4F-898C-34FE0109C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491" y="2208123"/>
            <a:ext cx="5532636" cy="2604219"/>
          </a:xfrm>
          <a:prstGeom prst="rect">
            <a:avLst/>
          </a:prstGeom>
          <a:effectLst>
            <a:outerShdw blurRad="50800" dist="38100" dir="2700000" algn="tl" rotWithShape="0">
              <a:prstClr val="black">
                <a:alpha val="40000"/>
              </a:prstClr>
            </a:outerShdw>
          </a:effectLst>
        </p:spPr>
      </p:pic>
      <p:cxnSp>
        <p:nvCxnSpPr>
          <p:cNvPr id="12" name="Straight Connector 93">
            <a:extLst>
              <a:ext uri="{FF2B5EF4-FFF2-40B4-BE49-F238E27FC236}">
                <a16:creationId xmlns:a16="http://schemas.microsoft.com/office/drawing/2014/main" id="{B41A99DA-9BF9-B240-A6A1-ABB12A910128}"/>
              </a:ext>
            </a:extLst>
          </p:cNvPr>
          <p:cNvCxnSpPr>
            <a:cxnSpLocks/>
            <a:stCxn id="7" idx="0"/>
          </p:cNvCxnSpPr>
          <p:nvPr/>
        </p:nvCxnSpPr>
        <p:spPr>
          <a:xfrm rot="16200000" flipV="1">
            <a:off x="7820346" y="3737671"/>
            <a:ext cx="717078" cy="2056552"/>
          </a:xfrm>
          <a:prstGeom prst="bentConnector2">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a:extLst>
              <a:ext uri="{FF2B5EF4-FFF2-40B4-BE49-F238E27FC236}">
                <a16:creationId xmlns:a16="http://schemas.microsoft.com/office/drawing/2014/main" id="{E84CA0AD-52CB-E649-A75F-E0EC600AC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624" y="4904059"/>
            <a:ext cx="3694176" cy="1845190"/>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cxnSp>
        <p:nvCxnSpPr>
          <p:cNvPr id="18" name="Straight Connector 93">
            <a:extLst>
              <a:ext uri="{FF2B5EF4-FFF2-40B4-BE49-F238E27FC236}">
                <a16:creationId xmlns:a16="http://schemas.microsoft.com/office/drawing/2014/main" id="{8C2B70B3-DACE-8B4A-BDF1-69DA5C37C793}"/>
              </a:ext>
            </a:extLst>
          </p:cNvPr>
          <p:cNvCxnSpPr>
            <a:cxnSpLocks/>
          </p:cNvCxnSpPr>
          <p:nvPr/>
        </p:nvCxnSpPr>
        <p:spPr>
          <a:xfrm>
            <a:off x="4397165" y="4488815"/>
            <a:ext cx="710649" cy="12700"/>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93">
            <a:extLst>
              <a:ext uri="{FF2B5EF4-FFF2-40B4-BE49-F238E27FC236}">
                <a16:creationId xmlns:a16="http://schemas.microsoft.com/office/drawing/2014/main" id="{4A020340-A686-8D4F-8D56-DD6E80263A65}"/>
              </a:ext>
            </a:extLst>
          </p:cNvPr>
          <p:cNvCxnSpPr>
            <a:cxnSpLocks/>
          </p:cNvCxnSpPr>
          <p:nvPr/>
        </p:nvCxnSpPr>
        <p:spPr>
          <a:xfrm rot="10800000" flipV="1">
            <a:off x="3822192" y="4812342"/>
            <a:ext cx="1819656" cy="1716474"/>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75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2321004"/>
            <a:ext cx="11330299" cy="2215991"/>
          </a:xfrm>
          <a:prstGeom prst="rect">
            <a:avLst/>
          </a:prstGeom>
          <a:noFill/>
        </p:spPr>
        <p:txBody>
          <a:bodyPr wrap="square" rtlCol="0">
            <a:spAutoFit/>
          </a:bodyPr>
          <a:lstStyle/>
          <a:p>
            <a:pPr algn="ctr"/>
            <a:r>
              <a:rPr lang="en-US" sz="13800" dirty="0" err="1">
                <a:solidFill>
                  <a:schemeClr val="bg1"/>
                </a:solidFill>
              </a:rPr>
              <a:t>整体方案</a:t>
            </a:r>
            <a:endParaRPr lang="en-US" sz="13800" dirty="0">
              <a:solidFill>
                <a:schemeClr val="bg1"/>
              </a:solidFill>
            </a:endParaRPr>
          </a:p>
        </p:txBody>
      </p:sp>
    </p:spTree>
    <p:extLst>
      <p:ext uri="{BB962C8B-B14F-4D97-AF65-F5344CB8AC3E}">
        <p14:creationId xmlns:p14="http://schemas.microsoft.com/office/powerpoint/2010/main" val="3941772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0" y="1259175"/>
            <a:ext cx="12192000" cy="4339650"/>
          </a:xfrm>
          <a:prstGeom prst="rect">
            <a:avLst/>
          </a:prstGeom>
          <a:noFill/>
        </p:spPr>
        <p:txBody>
          <a:bodyPr wrap="square" rtlCol="0">
            <a:spAutoFit/>
          </a:bodyPr>
          <a:lstStyle/>
          <a:p>
            <a:pPr algn="ctr"/>
            <a:r>
              <a:rPr lang="en-US" sz="13800" dirty="0" err="1">
                <a:solidFill>
                  <a:schemeClr val="bg1"/>
                </a:solidFill>
              </a:rPr>
              <a:t>连接到</a:t>
            </a:r>
            <a:br>
              <a:rPr lang="en-US" sz="13800" dirty="0">
                <a:solidFill>
                  <a:schemeClr val="bg1"/>
                </a:solidFill>
              </a:rPr>
            </a:br>
            <a:r>
              <a:rPr lang="en-US" sz="13800" dirty="0">
                <a:solidFill>
                  <a:schemeClr val="bg1"/>
                </a:solidFill>
              </a:rPr>
              <a:t>Azure Sentinel</a:t>
            </a:r>
          </a:p>
        </p:txBody>
      </p:sp>
    </p:spTree>
    <p:extLst>
      <p:ext uri="{BB962C8B-B14F-4D97-AF65-F5344CB8AC3E}">
        <p14:creationId xmlns:p14="http://schemas.microsoft.com/office/powerpoint/2010/main" val="1003594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连接到</a:t>
            </a:r>
            <a:r>
              <a:rPr lang="zh-CN" altLang="en-US" sz="2800" dirty="0">
                <a:solidFill>
                  <a:schemeClr val="tx1">
                    <a:lumMod val="50000"/>
                    <a:lumOff val="50000"/>
                  </a:schemeClr>
                </a:solidFill>
              </a:rPr>
              <a:t> </a:t>
            </a:r>
            <a:r>
              <a:rPr lang="en-US" sz="2800" dirty="0">
                <a:solidFill>
                  <a:schemeClr val="tx1">
                    <a:lumMod val="50000"/>
                    <a:lumOff val="50000"/>
                  </a:schemeClr>
                </a:solidFill>
              </a:rPr>
              <a:t>Azure Sentinel</a:t>
            </a:r>
            <a:endParaRPr lang="en-US" dirty="0">
              <a:solidFill>
                <a:schemeClr val="tx1">
                  <a:lumMod val="50000"/>
                  <a:lumOff val="50000"/>
                </a:schemeClr>
              </a:solidFill>
              <a:highlight>
                <a:srgbClr val="FFFF00"/>
              </a:highlight>
            </a:endParaRPr>
          </a:p>
        </p:txBody>
      </p:sp>
      <p:pic>
        <p:nvPicPr>
          <p:cNvPr id="4" name="Picture 3">
            <a:extLst>
              <a:ext uri="{FF2B5EF4-FFF2-40B4-BE49-F238E27FC236}">
                <a16:creationId xmlns:a16="http://schemas.microsoft.com/office/drawing/2014/main" id="{F1AECA60-BF85-4F2C-AAD3-0BC28BC4176C}"/>
              </a:ext>
            </a:extLst>
          </p:cNvPr>
          <p:cNvPicPr>
            <a:picLocks noChangeAspect="1"/>
          </p:cNvPicPr>
          <p:nvPr/>
        </p:nvPicPr>
        <p:blipFill>
          <a:blip r:embed="rId2"/>
          <a:stretch>
            <a:fillRect/>
          </a:stretch>
        </p:blipFill>
        <p:spPr>
          <a:xfrm>
            <a:off x="363515" y="1545897"/>
            <a:ext cx="5361554" cy="3269943"/>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D95C884E-6B50-4950-B47E-489EC9E52A7C}"/>
              </a:ext>
            </a:extLst>
          </p:cNvPr>
          <p:cNvSpPr/>
          <p:nvPr/>
        </p:nvSpPr>
        <p:spPr>
          <a:xfrm>
            <a:off x="363515" y="3562669"/>
            <a:ext cx="1005836" cy="17306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93">
            <a:extLst>
              <a:ext uri="{FF2B5EF4-FFF2-40B4-BE49-F238E27FC236}">
                <a16:creationId xmlns:a16="http://schemas.microsoft.com/office/drawing/2014/main" id="{8ABEBED5-8B7B-4E7F-A463-B21E25D2A141}"/>
              </a:ext>
            </a:extLst>
          </p:cNvPr>
          <p:cNvCxnSpPr>
            <a:cxnSpLocks/>
            <a:stCxn id="9" idx="3"/>
          </p:cNvCxnSpPr>
          <p:nvPr/>
        </p:nvCxnSpPr>
        <p:spPr>
          <a:xfrm flipV="1">
            <a:off x="1369351" y="3546975"/>
            <a:ext cx="173575" cy="102228"/>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4F1753C-7BE3-453E-8C3E-BB10DADF0A4F}"/>
              </a:ext>
            </a:extLst>
          </p:cNvPr>
          <p:cNvSpPr/>
          <p:nvPr/>
        </p:nvSpPr>
        <p:spPr>
          <a:xfrm>
            <a:off x="1547430" y="3448694"/>
            <a:ext cx="1393964" cy="20078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81E89D-D7FD-4B09-96F2-95CA092CFA6F}"/>
              </a:ext>
            </a:extLst>
          </p:cNvPr>
          <p:cNvSpPr/>
          <p:nvPr/>
        </p:nvSpPr>
        <p:spPr>
          <a:xfrm>
            <a:off x="4249830" y="4615056"/>
            <a:ext cx="736578" cy="18691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93">
            <a:extLst>
              <a:ext uri="{FF2B5EF4-FFF2-40B4-BE49-F238E27FC236}">
                <a16:creationId xmlns:a16="http://schemas.microsoft.com/office/drawing/2014/main" id="{417D21D8-E502-4849-B1F5-A6CE0894840E}"/>
              </a:ext>
            </a:extLst>
          </p:cNvPr>
          <p:cNvCxnSpPr>
            <a:cxnSpLocks/>
            <a:stCxn id="13" idx="3"/>
            <a:endCxn id="15" idx="1"/>
          </p:cNvCxnSpPr>
          <p:nvPr/>
        </p:nvCxnSpPr>
        <p:spPr>
          <a:xfrm>
            <a:off x="2941394" y="3549087"/>
            <a:ext cx="1308436" cy="1159424"/>
          </a:xfrm>
          <a:prstGeom prst="bentConnector3">
            <a:avLst>
              <a:gd name="adj1" fmla="val 50000"/>
            </a:avLst>
          </a:prstGeom>
          <a:ln w="1270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BE87661-4448-4EF3-BAF8-470221EAD323}"/>
              </a:ext>
            </a:extLst>
          </p:cNvPr>
          <p:cNvPicPr>
            <a:picLocks noChangeAspect="1"/>
          </p:cNvPicPr>
          <p:nvPr/>
        </p:nvPicPr>
        <p:blipFill>
          <a:blip r:embed="rId3"/>
          <a:stretch>
            <a:fillRect/>
          </a:stretch>
        </p:blipFill>
        <p:spPr>
          <a:xfrm>
            <a:off x="2668693" y="2216457"/>
            <a:ext cx="5799777" cy="3256068"/>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9B339D6F-84ED-48CD-8A62-1CE44662A9EE}"/>
              </a:ext>
            </a:extLst>
          </p:cNvPr>
          <p:cNvSpPr/>
          <p:nvPr/>
        </p:nvSpPr>
        <p:spPr>
          <a:xfrm>
            <a:off x="6848980" y="5151959"/>
            <a:ext cx="758105" cy="17306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D0AED5-A331-455F-8BB5-E9F81DFCEE85}"/>
              </a:ext>
            </a:extLst>
          </p:cNvPr>
          <p:cNvPicPr>
            <a:picLocks noChangeAspect="1"/>
          </p:cNvPicPr>
          <p:nvPr/>
        </p:nvPicPr>
        <p:blipFill>
          <a:blip r:embed="rId4"/>
          <a:stretch>
            <a:fillRect/>
          </a:stretch>
        </p:blipFill>
        <p:spPr>
          <a:xfrm>
            <a:off x="6203978" y="5063667"/>
            <a:ext cx="5534797" cy="1395607"/>
          </a:xfrm>
          <a:prstGeom prst="rect">
            <a:avLst/>
          </a:prstGeom>
          <a:ln>
            <a:noFill/>
          </a:ln>
          <a:effectLst>
            <a:outerShdw blurRad="292100" dist="139700" dir="2700000" algn="tl" rotWithShape="0">
              <a:srgbClr val="333333">
                <a:alpha val="65000"/>
              </a:srgbClr>
            </a:outerShdw>
          </a:effectLst>
        </p:spPr>
      </p:pic>
      <p:sp>
        <p:nvSpPr>
          <p:cNvPr id="28" name="Rectangle 27">
            <a:extLst>
              <a:ext uri="{FF2B5EF4-FFF2-40B4-BE49-F238E27FC236}">
                <a16:creationId xmlns:a16="http://schemas.microsoft.com/office/drawing/2014/main" id="{757E17EF-753B-470E-94F0-04DDFDB60C7B}"/>
              </a:ext>
            </a:extLst>
          </p:cNvPr>
          <p:cNvSpPr/>
          <p:nvPr/>
        </p:nvSpPr>
        <p:spPr>
          <a:xfrm>
            <a:off x="9197439" y="6064675"/>
            <a:ext cx="2331650" cy="22369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4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animBg="1"/>
      <p:bldP spid="26"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连接到</a:t>
            </a:r>
            <a:r>
              <a:rPr lang="en-US" sz="2800" dirty="0">
                <a:solidFill>
                  <a:schemeClr val="tx1">
                    <a:lumMod val="50000"/>
                    <a:lumOff val="50000"/>
                  </a:schemeClr>
                </a:solidFill>
              </a:rPr>
              <a:t> Azure Sentinel</a:t>
            </a:r>
            <a:endParaRPr lang="en-US" dirty="0">
              <a:solidFill>
                <a:schemeClr val="tx1">
                  <a:lumMod val="50000"/>
                  <a:lumOff val="50000"/>
                </a:schemeClr>
              </a:solidFill>
              <a:highlight>
                <a:srgbClr val="FFFF00"/>
              </a:highlight>
            </a:endParaRPr>
          </a:p>
        </p:txBody>
      </p:sp>
      <p:pic>
        <p:nvPicPr>
          <p:cNvPr id="5" name="Picture 4">
            <a:extLst>
              <a:ext uri="{FF2B5EF4-FFF2-40B4-BE49-F238E27FC236}">
                <a16:creationId xmlns:a16="http://schemas.microsoft.com/office/drawing/2014/main" id="{C5EB4E97-3CA6-4583-9C01-CB62829DF3B2}"/>
              </a:ext>
            </a:extLst>
          </p:cNvPr>
          <p:cNvPicPr>
            <a:picLocks noChangeAspect="1"/>
          </p:cNvPicPr>
          <p:nvPr/>
        </p:nvPicPr>
        <p:blipFill>
          <a:blip r:embed="rId2"/>
          <a:stretch>
            <a:fillRect/>
          </a:stretch>
        </p:blipFill>
        <p:spPr>
          <a:xfrm>
            <a:off x="408626" y="1434314"/>
            <a:ext cx="5478501" cy="325086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E9AB69C-5881-4922-A285-A399E7F80CCE}"/>
              </a:ext>
            </a:extLst>
          </p:cNvPr>
          <p:cNvPicPr>
            <a:picLocks noChangeAspect="1"/>
          </p:cNvPicPr>
          <p:nvPr/>
        </p:nvPicPr>
        <p:blipFill>
          <a:blip r:embed="rId3"/>
          <a:stretch>
            <a:fillRect/>
          </a:stretch>
        </p:blipFill>
        <p:spPr>
          <a:xfrm>
            <a:off x="5710769" y="1919628"/>
            <a:ext cx="3095528" cy="423598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C4E6E49-5EE3-4393-B2A6-5BAB47A9A4CA}"/>
              </a:ext>
            </a:extLst>
          </p:cNvPr>
          <p:cNvPicPr>
            <a:picLocks noChangeAspect="1"/>
          </p:cNvPicPr>
          <p:nvPr/>
        </p:nvPicPr>
        <p:blipFill>
          <a:blip r:embed="rId4"/>
          <a:stretch>
            <a:fillRect/>
          </a:stretch>
        </p:blipFill>
        <p:spPr>
          <a:xfrm>
            <a:off x="8629939" y="2721418"/>
            <a:ext cx="3040350" cy="392751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CD34BC4F-6D68-4540-847B-3F74D4EBC216}"/>
              </a:ext>
            </a:extLst>
          </p:cNvPr>
          <p:cNvSpPr/>
          <p:nvPr/>
        </p:nvSpPr>
        <p:spPr>
          <a:xfrm>
            <a:off x="4870563" y="4408856"/>
            <a:ext cx="582587" cy="17306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8745DB-1772-4C73-9E16-4130D0D83AF6}"/>
              </a:ext>
            </a:extLst>
          </p:cNvPr>
          <p:cNvSpPr/>
          <p:nvPr/>
        </p:nvSpPr>
        <p:spPr>
          <a:xfrm>
            <a:off x="5776131" y="5925108"/>
            <a:ext cx="656419" cy="17306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3518D9-BF3B-4500-A21B-E5A7A79F3C84}"/>
              </a:ext>
            </a:extLst>
          </p:cNvPr>
          <p:cNvSpPr/>
          <p:nvPr/>
        </p:nvSpPr>
        <p:spPr>
          <a:xfrm>
            <a:off x="9069771" y="6446293"/>
            <a:ext cx="404429" cy="17306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2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a:xfrm>
            <a:off x="120353" y="108751"/>
            <a:ext cx="10515600" cy="1325563"/>
          </a:xfrm>
        </p:spPr>
        <p:txBody>
          <a:bodyPr>
            <a:normAutofit/>
          </a:bodyPr>
          <a:lstStyle/>
          <a:p>
            <a:r>
              <a:rPr lang="en-US" dirty="0"/>
              <a:t>Azure Defender for IoT</a:t>
            </a:r>
            <a:br>
              <a:rPr lang="en-US" dirty="0"/>
            </a:br>
            <a:r>
              <a:rPr lang="en-US" sz="2800" dirty="0" err="1">
                <a:solidFill>
                  <a:schemeClr val="tx1">
                    <a:lumMod val="50000"/>
                    <a:lumOff val="50000"/>
                  </a:schemeClr>
                </a:solidFill>
              </a:rPr>
              <a:t>连接到</a:t>
            </a:r>
            <a:r>
              <a:rPr lang="en-US" sz="2800" dirty="0">
                <a:solidFill>
                  <a:schemeClr val="tx1">
                    <a:lumMod val="50000"/>
                    <a:lumOff val="50000"/>
                  </a:schemeClr>
                </a:solidFill>
              </a:rPr>
              <a:t> Azure Sentinel</a:t>
            </a:r>
            <a:endParaRPr lang="en-US" dirty="0">
              <a:solidFill>
                <a:schemeClr val="tx1">
                  <a:lumMod val="50000"/>
                  <a:lumOff val="50000"/>
                </a:schemeClr>
              </a:solidFill>
              <a:highlight>
                <a:srgbClr val="FFFF00"/>
              </a:highlight>
            </a:endParaRPr>
          </a:p>
        </p:txBody>
      </p:sp>
      <p:pic>
        <p:nvPicPr>
          <p:cNvPr id="4" name="Picture 3">
            <a:extLst>
              <a:ext uri="{FF2B5EF4-FFF2-40B4-BE49-F238E27FC236}">
                <a16:creationId xmlns:a16="http://schemas.microsoft.com/office/drawing/2014/main" id="{F196B0C4-146D-4685-BCF5-4CE7FE51650B}"/>
              </a:ext>
            </a:extLst>
          </p:cNvPr>
          <p:cNvPicPr>
            <a:picLocks noChangeAspect="1"/>
          </p:cNvPicPr>
          <p:nvPr/>
        </p:nvPicPr>
        <p:blipFill>
          <a:blip r:embed="rId2"/>
          <a:stretch>
            <a:fillRect/>
          </a:stretch>
        </p:blipFill>
        <p:spPr>
          <a:xfrm>
            <a:off x="427780" y="1434314"/>
            <a:ext cx="7116897" cy="4084886"/>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3B64E280-00D6-4289-8689-73A6581BCBF8}"/>
              </a:ext>
            </a:extLst>
          </p:cNvPr>
          <p:cNvSpPr/>
          <p:nvPr/>
        </p:nvSpPr>
        <p:spPr>
          <a:xfrm>
            <a:off x="5724451" y="5337152"/>
            <a:ext cx="582587" cy="17306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92603B-153A-4DC7-89D6-80B4755227D5}"/>
              </a:ext>
            </a:extLst>
          </p:cNvPr>
          <p:cNvPicPr>
            <a:picLocks noChangeAspect="1"/>
          </p:cNvPicPr>
          <p:nvPr/>
        </p:nvPicPr>
        <p:blipFill>
          <a:blip r:embed="rId3"/>
          <a:stretch>
            <a:fillRect/>
          </a:stretch>
        </p:blipFill>
        <p:spPr>
          <a:xfrm>
            <a:off x="4913768" y="2663057"/>
            <a:ext cx="7014072" cy="3895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961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5BA9939-AF38-4F71-8574-1EA514BB81E5}"/>
              </a:ext>
            </a:extLst>
          </p:cNvPr>
          <p:cNvSpPr/>
          <p:nvPr/>
        </p:nvSpPr>
        <p:spPr bwMode="auto">
          <a:xfrm>
            <a:off x="8180050" y="4115880"/>
            <a:ext cx="3600000" cy="2257200"/>
          </a:xfrm>
          <a:prstGeom prst="rect">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ADD31753-36A9-418B-97B9-7E072D1893C7}"/>
              </a:ext>
            </a:extLst>
          </p:cNvPr>
          <p:cNvSpPr/>
          <p:nvPr/>
        </p:nvSpPr>
        <p:spPr bwMode="auto">
          <a:xfrm>
            <a:off x="3609259" y="1204725"/>
            <a:ext cx="6058081" cy="2231679"/>
          </a:xfrm>
          <a:prstGeom prst="rect">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3817FA47-6A05-3A43-98CD-3438124BD62E}"/>
              </a:ext>
            </a:extLst>
          </p:cNvPr>
          <p:cNvSpPr/>
          <p:nvPr/>
        </p:nvSpPr>
        <p:spPr bwMode="auto">
          <a:xfrm>
            <a:off x="3953068" y="2318151"/>
            <a:ext cx="2142932" cy="999942"/>
          </a:xfrm>
          <a:prstGeom prst="rect">
            <a:avLst/>
          </a:pr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Defender for IoT</a:t>
            </a:r>
          </a:p>
        </p:txBody>
      </p:sp>
      <p:sp>
        <p:nvSpPr>
          <p:cNvPr id="69" name="Rectangle 68">
            <a:extLst>
              <a:ext uri="{FF2B5EF4-FFF2-40B4-BE49-F238E27FC236}">
                <a16:creationId xmlns:a16="http://schemas.microsoft.com/office/drawing/2014/main" id="{31DE5761-461D-4F48-8B93-64C68B2F8D08}"/>
              </a:ext>
            </a:extLst>
          </p:cNvPr>
          <p:cNvSpPr/>
          <p:nvPr/>
        </p:nvSpPr>
        <p:spPr bwMode="auto">
          <a:xfrm>
            <a:off x="4309267" y="4122527"/>
            <a:ext cx="3600000" cy="2257200"/>
          </a:xfrm>
          <a:prstGeom prst="rect">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C7907CB-8EC8-E444-9EAD-6ACB06077011}"/>
              </a:ext>
            </a:extLst>
          </p:cNvPr>
          <p:cNvSpPr/>
          <p:nvPr/>
        </p:nvSpPr>
        <p:spPr bwMode="auto">
          <a:xfrm>
            <a:off x="6576433" y="4380174"/>
            <a:ext cx="1058825" cy="615764"/>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安全模块</a:t>
            </a:r>
          </a:p>
        </p:txBody>
      </p:sp>
      <p:sp>
        <p:nvSpPr>
          <p:cNvPr id="96" name="TextBox 95">
            <a:extLst>
              <a:ext uri="{FF2B5EF4-FFF2-40B4-BE49-F238E27FC236}">
                <a16:creationId xmlns:a16="http://schemas.microsoft.com/office/drawing/2014/main" id="{C460F1B1-8A84-1945-830B-790E6AC25BBD}"/>
              </a:ext>
            </a:extLst>
          </p:cNvPr>
          <p:cNvSpPr txBox="1"/>
          <p:nvPr/>
        </p:nvSpPr>
        <p:spPr>
          <a:xfrm>
            <a:off x="6289520" y="2300692"/>
            <a:ext cx="3377820" cy="861774"/>
          </a:xfrm>
          <a:prstGeom prst="rect">
            <a:avLst/>
          </a:prstGeom>
          <a:noFill/>
        </p:spPr>
        <p:txBody>
          <a:bodyPr wrap="square" lIns="0" tIns="0" rIns="0" bIns="0" rtlCol="0">
            <a:spAutoFit/>
          </a:bodyPr>
          <a:lstStyle/>
          <a:p>
            <a:r>
              <a:rPr lang="en-US" sz="1400" b="1" dirty="0">
                <a:gradFill>
                  <a:gsLst>
                    <a:gs pos="2917">
                      <a:schemeClr val="tx1"/>
                    </a:gs>
                    <a:gs pos="30000">
                      <a:schemeClr val="tx1"/>
                    </a:gs>
                  </a:gsLst>
                  <a:lin ang="5400000" scaled="0"/>
                </a:gradFill>
              </a:rPr>
              <a:t>受管控和不受管控的</a:t>
            </a:r>
            <a:r>
              <a:rPr lang="zh-CN" altLang="en-US" sz="1400" b="1" dirty="0">
                <a:gradFill>
                  <a:gsLst>
                    <a:gs pos="2917">
                      <a:schemeClr val="tx1"/>
                    </a:gs>
                    <a:gs pos="30000">
                      <a:schemeClr val="tx1"/>
                    </a:gs>
                  </a:gsLst>
                  <a:lin ang="5400000" scaled="0"/>
                </a:gradFill>
              </a:rPr>
              <a:t> </a:t>
            </a:r>
            <a:r>
              <a:rPr lang="en-US" sz="1400" b="1" dirty="0">
                <a:gradFill>
                  <a:gsLst>
                    <a:gs pos="2917">
                      <a:schemeClr val="tx1"/>
                    </a:gs>
                    <a:gs pos="30000">
                      <a:schemeClr val="tx1"/>
                    </a:gs>
                  </a:gsLst>
                  <a:lin ang="5400000" scaled="0"/>
                </a:gradFill>
              </a:rPr>
              <a:t>IoT/OT 安全统一视图</a:t>
            </a:r>
          </a:p>
          <a:p>
            <a:pPr marL="164592" indent="-164592" algn="l">
              <a:buFont typeface="Arial" panose="020B0604020202020204" pitchFamily="34" charset="0"/>
              <a:buChar char="•"/>
            </a:pPr>
            <a:r>
              <a:rPr lang="en-US" sz="1400" dirty="0">
                <a:gradFill>
                  <a:gsLst>
                    <a:gs pos="2917">
                      <a:schemeClr val="tx1"/>
                    </a:gs>
                    <a:gs pos="30000">
                      <a:schemeClr val="tx1"/>
                    </a:gs>
                  </a:gsLst>
                  <a:lin ang="5400000" scaled="0"/>
                </a:gradFill>
              </a:rPr>
              <a:t>硬件资产</a:t>
            </a:r>
          </a:p>
          <a:p>
            <a:pPr marL="164592" indent="-164592" algn="l">
              <a:buFont typeface="Arial" panose="020B0604020202020204" pitchFamily="34" charset="0"/>
              <a:buChar char="•"/>
            </a:pPr>
            <a:r>
              <a:rPr lang="en-US" sz="1400" dirty="0">
                <a:gradFill>
                  <a:gsLst>
                    <a:gs pos="2917">
                      <a:schemeClr val="tx1"/>
                    </a:gs>
                    <a:gs pos="30000">
                      <a:schemeClr val="tx1"/>
                    </a:gs>
                  </a:gsLst>
                  <a:lin ang="5400000" scaled="0"/>
                </a:gradFill>
              </a:rPr>
              <a:t>脆弱性评估</a:t>
            </a:r>
          </a:p>
          <a:p>
            <a:pPr marL="164592" indent="-164592" algn="l">
              <a:buFont typeface="Arial" panose="020B0604020202020204" pitchFamily="34" charset="0"/>
              <a:buChar char="•"/>
            </a:pPr>
            <a:r>
              <a:rPr lang="en-US" sz="1400" dirty="0">
                <a:gradFill>
                  <a:gsLst>
                    <a:gs pos="2917">
                      <a:schemeClr val="tx1"/>
                    </a:gs>
                    <a:gs pos="30000">
                      <a:schemeClr val="tx1"/>
                    </a:gs>
                  </a:gsLst>
                  <a:lin ang="5400000" scaled="0"/>
                </a:gradFill>
              </a:rPr>
              <a:t>连续性的威胁检测</a:t>
            </a:r>
          </a:p>
        </p:txBody>
      </p:sp>
      <p:sp>
        <p:nvSpPr>
          <p:cNvPr id="16" name="TextBox 15">
            <a:extLst>
              <a:ext uri="{FF2B5EF4-FFF2-40B4-BE49-F238E27FC236}">
                <a16:creationId xmlns:a16="http://schemas.microsoft.com/office/drawing/2014/main" id="{2BCA58B0-46A4-46D2-BBB9-DB09AA336A87}"/>
              </a:ext>
            </a:extLst>
          </p:cNvPr>
          <p:cNvSpPr txBox="1"/>
          <p:nvPr/>
        </p:nvSpPr>
        <p:spPr>
          <a:xfrm>
            <a:off x="8151787" y="4185182"/>
            <a:ext cx="947789" cy="430887"/>
          </a:xfrm>
          <a:prstGeom prst="rect">
            <a:avLst/>
          </a:prstGeom>
          <a:noFill/>
        </p:spPr>
        <p:txBody>
          <a:bodyPr wrap="square" rtlCol="0">
            <a:spAutoFit/>
          </a:bodyPr>
          <a:lstStyle/>
          <a:p>
            <a:pPr algn="ctr"/>
            <a:r>
              <a:rPr lang="en-US" sz="1100" b="1" dirty="0">
                <a:solidFill>
                  <a:srgbClr val="945200"/>
                </a:solidFill>
              </a:rPr>
              <a:t>Brownfield</a:t>
            </a:r>
          </a:p>
          <a:p>
            <a:pPr algn="ctr"/>
            <a:r>
              <a:rPr lang="en-US" sz="1100" b="1" dirty="0" err="1">
                <a:solidFill>
                  <a:srgbClr val="945200"/>
                </a:solidFill>
              </a:rPr>
              <a:t>设备</a:t>
            </a:r>
            <a:endParaRPr lang="en-US" sz="1100" b="1" dirty="0">
              <a:solidFill>
                <a:srgbClr val="945200"/>
              </a:solidFill>
            </a:endParaRPr>
          </a:p>
        </p:txBody>
      </p:sp>
      <p:sp>
        <p:nvSpPr>
          <p:cNvPr id="25" name="TextBox 24">
            <a:extLst>
              <a:ext uri="{FF2B5EF4-FFF2-40B4-BE49-F238E27FC236}">
                <a16:creationId xmlns:a16="http://schemas.microsoft.com/office/drawing/2014/main" id="{08CC7D53-BF7B-46F0-89CF-B1203A44C028}"/>
              </a:ext>
            </a:extLst>
          </p:cNvPr>
          <p:cNvSpPr txBox="1"/>
          <p:nvPr/>
        </p:nvSpPr>
        <p:spPr>
          <a:xfrm>
            <a:off x="3963319" y="4159802"/>
            <a:ext cx="1547835" cy="430887"/>
          </a:xfrm>
          <a:prstGeom prst="rect">
            <a:avLst/>
          </a:prstGeom>
          <a:noFill/>
        </p:spPr>
        <p:txBody>
          <a:bodyPr wrap="square" rtlCol="0">
            <a:spAutoFit/>
          </a:bodyPr>
          <a:lstStyle/>
          <a:p>
            <a:pPr algn="ctr"/>
            <a:r>
              <a:rPr lang="en-US" sz="1100" b="1" dirty="0">
                <a:solidFill>
                  <a:srgbClr val="00B050"/>
                </a:solidFill>
              </a:rPr>
              <a:t>Greenfield </a:t>
            </a:r>
          </a:p>
          <a:p>
            <a:pPr algn="ctr"/>
            <a:r>
              <a:rPr lang="en-US" sz="1100" b="1" dirty="0" err="1">
                <a:solidFill>
                  <a:srgbClr val="00B050"/>
                </a:solidFill>
              </a:rPr>
              <a:t>设备</a:t>
            </a:r>
            <a:endParaRPr lang="en-US" sz="1100" b="1" dirty="0">
              <a:solidFill>
                <a:srgbClr val="00B050"/>
              </a:solidFill>
            </a:endParaRPr>
          </a:p>
        </p:txBody>
      </p:sp>
      <p:sp>
        <p:nvSpPr>
          <p:cNvPr id="130" name="Rectangle 129">
            <a:extLst>
              <a:ext uri="{FF2B5EF4-FFF2-40B4-BE49-F238E27FC236}">
                <a16:creationId xmlns:a16="http://schemas.microsoft.com/office/drawing/2014/main" id="{6ECBFE65-B66A-4D80-B728-2F844833D6BA}"/>
              </a:ext>
            </a:extLst>
          </p:cNvPr>
          <p:cNvSpPr/>
          <p:nvPr/>
        </p:nvSpPr>
        <p:spPr bwMode="auto">
          <a:xfrm>
            <a:off x="5221469" y="4383108"/>
            <a:ext cx="1177178" cy="615764"/>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100" dirty="0">
                <a:gradFill>
                  <a:gsLst>
                    <a:gs pos="26398">
                      <a:srgbClr val="FFFFFF"/>
                    </a:gs>
                    <a:gs pos="2917">
                      <a:srgbClr val="FFFFFF"/>
                    </a:gs>
                  </a:gsLst>
                  <a:lin ang="5400000" scaled="0"/>
                </a:gradFill>
                <a:latin typeface="Segoe UI Semibold"/>
                <a:cs typeface="Segoe UI Semilight" panose="020B0402040204020203" pitchFamily="34" charset="0"/>
              </a:rPr>
              <a:t>Defender for IoT </a:t>
            </a:r>
            <a:r>
              <a:rPr kumimoji="0" lang="en-US" sz="1100" b="0" i="0" u="none" strike="noStrike" kern="1200" cap="none" spc="0" normalizeH="0" baseline="0" noProof="0" dirty="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传感器</a:t>
            </a:r>
          </a:p>
        </p:txBody>
      </p:sp>
      <p:pic>
        <p:nvPicPr>
          <p:cNvPr id="20" name="Picture 19">
            <a:extLst>
              <a:ext uri="{FF2B5EF4-FFF2-40B4-BE49-F238E27FC236}">
                <a16:creationId xmlns:a16="http://schemas.microsoft.com/office/drawing/2014/main" id="{120DA928-8A82-4DC5-8027-30014CBF1BB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303894" y="5883989"/>
            <a:ext cx="360191" cy="365760"/>
          </a:xfrm>
          <a:prstGeom prst="rect">
            <a:avLst/>
          </a:prstGeom>
        </p:spPr>
      </p:pic>
      <p:pic>
        <p:nvPicPr>
          <p:cNvPr id="21" name="Picture 20">
            <a:extLst>
              <a:ext uri="{FF2B5EF4-FFF2-40B4-BE49-F238E27FC236}">
                <a16:creationId xmlns:a16="http://schemas.microsoft.com/office/drawing/2014/main" id="{FCA368C7-47B5-4503-9962-B40E087C71C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357239" y="5890281"/>
            <a:ext cx="360191" cy="365760"/>
          </a:xfrm>
          <a:prstGeom prst="rect">
            <a:avLst/>
          </a:prstGeom>
        </p:spPr>
      </p:pic>
      <p:pic>
        <p:nvPicPr>
          <p:cNvPr id="22" name="Picture 21" descr="A close up of a logo&#10;&#10;Description automatically generated">
            <a:extLst>
              <a:ext uri="{FF2B5EF4-FFF2-40B4-BE49-F238E27FC236}">
                <a16:creationId xmlns:a16="http://schemas.microsoft.com/office/drawing/2014/main" id="{B6091354-D657-4DFC-8019-56113BBAF82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308825" y="5884047"/>
            <a:ext cx="360191" cy="365760"/>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22CF1951-B28D-455E-98F3-6311BBFA170F}"/>
              </a:ext>
            </a:extLst>
          </p:cNvPr>
          <p:cNvPicPr>
            <a:picLocks noChangeAspect="1"/>
          </p:cNvPicPr>
          <p:nvPr/>
        </p:nvPicPr>
        <p:blipFill>
          <a:blip r:embed="rId6"/>
          <a:stretch>
            <a:fillRect/>
          </a:stretch>
        </p:blipFill>
        <p:spPr>
          <a:xfrm>
            <a:off x="6409227" y="5847960"/>
            <a:ext cx="365760" cy="36576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C0CF0ADD-966A-47D6-8E5F-0FE8AC2EABEC}"/>
              </a:ext>
            </a:extLst>
          </p:cNvPr>
          <p:cNvPicPr>
            <a:picLocks noChangeAspect="1"/>
          </p:cNvPicPr>
          <p:nvPr/>
        </p:nvPicPr>
        <p:blipFill>
          <a:blip r:embed="rId7"/>
          <a:stretch>
            <a:fillRect/>
          </a:stretch>
        </p:blipFill>
        <p:spPr>
          <a:xfrm>
            <a:off x="5376660" y="5865998"/>
            <a:ext cx="365760" cy="365760"/>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273F415F-9198-47AB-9AFE-C0D2542B3E6B}"/>
              </a:ext>
            </a:extLst>
          </p:cNvPr>
          <p:cNvPicPr>
            <a:picLocks noChangeAspect="1"/>
          </p:cNvPicPr>
          <p:nvPr/>
        </p:nvPicPr>
        <p:blipFill>
          <a:blip r:embed="rId8"/>
          <a:stretch>
            <a:fillRect/>
          </a:stretch>
        </p:blipFill>
        <p:spPr>
          <a:xfrm>
            <a:off x="4363002" y="5847662"/>
            <a:ext cx="365760" cy="365760"/>
          </a:xfrm>
          <a:prstGeom prst="rect">
            <a:avLst/>
          </a:prstGeom>
        </p:spPr>
      </p:pic>
      <p:pic>
        <p:nvPicPr>
          <p:cNvPr id="1026" name="Picture 2" descr="Power-Bi-logo - Valinor">
            <a:extLst>
              <a:ext uri="{FF2B5EF4-FFF2-40B4-BE49-F238E27FC236}">
                <a16:creationId xmlns:a16="http://schemas.microsoft.com/office/drawing/2014/main" id="{88BE8D00-222A-4141-B17D-31C0333AA7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2864" y="1453042"/>
            <a:ext cx="1682178" cy="5665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4291743-7017-4F35-9190-AC90BCF4CE50}"/>
              </a:ext>
            </a:extLst>
          </p:cNvPr>
          <p:cNvPicPr>
            <a:picLocks noChangeAspect="1"/>
          </p:cNvPicPr>
          <p:nvPr/>
        </p:nvPicPr>
        <p:blipFill>
          <a:blip r:embed="rId10"/>
          <a:stretch>
            <a:fillRect/>
          </a:stretch>
        </p:blipFill>
        <p:spPr>
          <a:xfrm>
            <a:off x="9303575" y="5876839"/>
            <a:ext cx="365760" cy="365760"/>
          </a:xfrm>
          <a:prstGeom prst="rect">
            <a:avLst/>
          </a:prstGeom>
        </p:spPr>
      </p:pic>
      <p:pic>
        <p:nvPicPr>
          <p:cNvPr id="2050" name="Picture 2">
            <a:extLst>
              <a:ext uri="{FF2B5EF4-FFF2-40B4-BE49-F238E27FC236}">
                <a16:creationId xmlns:a16="http://schemas.microsoft.com/office/drawing/2014/main" id="{B2134C06-27D9-47AD-A60A-2217615C63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3321" y="5830669"/>
            <a:ext cx="365760" cy="365760"/>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Connector 92">
            <a:extLst>
              <a:ext uri="{FF2B5EF4-FFF2-40B4-BE49-F238E27FC236}">
                <a16:creationId xmlns:a16="http://schemas.microsoft.com/office/drawing/2014/main" id="{15F8B9A6-C50B-4DD2-AF29-CB98EE78AE06}"/>
              </a:ext>
            </a:extLst>
          </p:cNvPr>
          <p:cNvCxnSpPr>
            <a:cxnSpLocks/>
          </p:cNvCxnSpPr>
          <p:nvPr/>
        </p:nvCxnSpPr>
        <p:spPr>
          <a:xfrm>
            <a:off x="5170224" y="5762322"/>
            <a:ext cx="0" cy="0"/>
          </a:xfrm>
          <a:prstGeom prst="line">
            <a:avLst/>
          </a:prstGeom>
          <a:noFill/>
          <a:ln w="12700" cap="flat" cmpd="sng" algn="ctr">
            <a:solidFill>
              <a:srgbClr val="0070C0"/>
            </a:solidFill>
            <a:prstDash val="solid"/>
            <a:miter lim="800000"/>
          </a:ln>
          <a:effectLst/>
        </p:spPr>
      </p:cxnSp>
      <p:cxnSp>
        <p:nvCxnSpPr>
          <p:cNvPr id="95" name="Straight Connector 94">
            <a:extLst>
              <a:ext uri="{FF2B5EF4-FFF2-40B4-BE49-F238E27FC236}">
                <a16:creationId xmlns:a16="http://schemas.microsoft.com/office/drawing/2014/main" id="{3C4E356E-7177-4073-959A-090C64F864C1}"/>
              </a:ext>
            </a:extLst>
          </p:cNvPr>
          <p:cNvCxnSpPr>
            <a:cxnSpLocks/>
          </p:cNvCxnSpPr>
          <p:nvPr/>
        </p:nvCxnSpPr>
        <p:spPr>
          <a:xfrm flipV="1">
            <a:off x="4531401" y="5617232"/>
            <a:ext cx="0" cy="242884"/>
          </a:xfrm>
          <a:prstGeom prst="line">
            <a:avLst/>
          </a:prstGeom>
          <a:noFill/>
          <a:ln w="19050" cap="flat" cmpd="sng" algn="ctr">
            <a:solidFill>
              <a:srgbClr val="0070C0"/>
            </a:solidFill>
            <a:prstDash val="solid"/>
            <a:miter lim="800000"/>
          </a:ln>
          <a:effectLst/>
        </p:spPr>
      </p:cxnSp>
      <p:cxnSp>
        <p:nvCxnSpPr>
          <p:cNvPr id="98" name="Straight Connector 97">
            <a:extLst>
              <a:ext uri="{FF2B5EF4-FFF2-40B4-BE49-F238E27FC236}">
                <a16:creationId xmlns:a16="http://schemas.microsoft.com/office/drawing/2014/main" id="{2558535C-BA50-4175-95AF-A8881D6BC4EE}"/>
              </a:ext>
            </a:extLst>
          </p:cNvPr>
          <p:cNvCxnSpPr>
            <a:cxnSpLocks/>
          </p:cNvCxnSpPr>
          <p:nvPr/>
        </p:nvCxnSpPr>
        <p:spPr>
          <a:xfrm>
            <a:off x="4531401" y="5605763"/>
            <a:ext cx="3034800" cy="0"/>
          </a:xfrm>
          <a:prstGeom prst="line">
            <a:avLst/>
          </a:prstGeom>
          <a:noFill/>
          <a:ln w="19050" cap="flat" cmpd="sng" algn="ctr">
            <a:solidFill>
              <a:srgbClr val="0070C0"/>
            </a:solidFill>
            <a:prstDash val="solid"/>
            <a:miter lim="800000"/>
          </a:ln>
          <a:effectLst/>
        </p:spPr>
      </p:cxnSp>
      <p:cxnSp>
        <p:nvCxnSpPr>
          <p:cNvPr id="108" name="Straight Connector 107">
            <a:extLst>
              <a:ext uri="{FF2B5EF4-FFF2-40B4-BE49-F238E27FC236}">
                <a16:creationId xmlns:a16="http://schemas.microsoft.com/office/drawing/2014/main" id="{507E0EDA-14D3-45B6-A8AB-207599EBB054}"/>
              </a:ext>
            </a:extLst>
          </p:cNvPr>
          <p:cNvCxnSpPr>
            <a:cxnSpLocks/>
          </p:cNvCxnSpPr>
          <p:nvPr/>
        </p:nvCxnSpPr>
        <p:spPr>
          <a:xfrm>
            <a:off x="6554601" y="5592131"/>
            <a:ext cx="0" cy="255829"/>
          </a:xfrm>
          <a:prstGeom prst="line">
            <a:avLst/>
          </a:prstGeom>
          <a:noFill/>
          <a:ln w="19050" cap="flat" cmpd="sng" algn="ctr">
            <a:solidFill>
              <a:srgbClr val="0070C0"/>
            </a:solidFill>
            <a:prstDash val="solid"/>
            <a:miter lim="800000"/>
          </a:ln>
          <a:effectLst/>
        </p:spPr>
      </p:cxnSp>
      <p:cxnSp>
        <p:nvCxnSpPr>
          <p:cNvPr id="110" name="Straight Connector 109">
            <a:extLst>
              <a:ext uri="{FF2B5EF4-FFF2-40B4-BE49-F238E27FC236}">
                <a16:creationId xmlns:a16="http://schemas.microsoft.com/office/drawing/2014/main" id="{EC3BE470-9CF5-4FF2-AAA8-BBAA17181382}"/>
              </a:ext>
            </a:extLst>
          </p:cNvPr>
          <p:cNvCxnSpPr>
            <a:cxnSpLocks/>
          </p:cNvCxnSpPr>
          <p:nvPr/>
        </p:nvCxnSpPr>
        <p:spPr>
          <a:xfrm flipV="1">
            <a:off x="5543001" y="5617232"/>
            <a:ext cx="0" cy="242884"/>
          </a:xfrm>
          <a:prstGeom prst="line">
            <a:avLst/>
          </a:prstGeom>
          <a:noFill/>
          <a:ln w="19050" cap="flat" cmpd="sng" algn="ctr">
            <a:solidFill>
              <a:srgbClr val="0070C0"/>
            </a:solidFill>
            <a:prstDash val="solid"/>
            <a:miter lim="800000"/>
          </a:ln>
          <a:effectLst/>
        </p:spPr>
      </p:cxnSp>
      <p:cxnSp>
        <p:nvCxnSpPr>
          <p:cNvPr id="117" name="Straight Connector 116">
            <a:extLst>
              <a:ext uri="{FF2B5EF4-FFF2-40B4-BE49-F238E27FC236}">
                <a16:creationId xmlns:a16="http://schemas.microsoft.com/office/drawing/2014/main" id="{D34CDFA8-A125-4DEF-BB19-1CC1C53C11F6}"/>
              </a:ext>
            </a:extLst>
          </p:cNvPr>
          <p:cNvCxnSpPr>
            <a:cxnSpLocks/>
          </p:cNvCxnSpPr>
          <p:nvPr/>
        </p:nvCxnSpPr>
        <p:spPr>
          <a:xfrm>
            <a:off x="7566201" y="5605763"/>
            <a:ext cx="0" cy="277656"/>
          </a:xfrm>
          <a:prstGeom prst="line">
            <a:avLst/>
          </a:prstGeom>
          <a:noFill/>
          <a:ln w="19050" cap="flat" cmpd="sng" algn="ctr">
            <a:solidFill>
              <a:srgbClr val="0070C0"/>
            </a:solidFill>
            <a:prstDash val="solid"/>
            <a:miter lim="800000"/>
          </a:ln>
          <a:effectLst/>
        </p:spPr>
      </p:cxnSp>
      <p:cxnSp>
        <p:nvCxnSpPr>
          <p:cNvPr id="23" name="Straight Arrow Connector 22">
            <a:extLst>
              <a:ext uri="{FF2B5EF4-FFF2-40B4-BE49-F238E27FC236}">
                <a16:creationId xmlns:a16="http://schemas.microsoft.com/office/drawing/2014/main" id="{847076F1-0883-49E1-B84F-B570213CFE3C}"/>
              </a:ext>
            </a:extLst>
          </p:cNvPr>
          <p:cNvCxnSpPr>
            <a:cxnSpLocks/>
          </p:cNvCxnSpPr>
          <p:nvPr/>
        </p:nvCxnSpPr>
        <p:spPr>
          <a:xfrm flipH="1" flipV="1">
            <a:off x="5810058" y="4995914"/>
            <a:ext cx="7413" cy="620635"/>
          </a:xfrm>
          <a:prstGeom prst="straightConnector1">
            <a:avLst/>
          </a:prstGeom>
          <a:noFill/>
          <a:ln w="19050" cap="flat" cmpd="sng" algn="ctr">
            <a:solidFill>
              <a:srgbClr val="0070C0"/>
            </a:solidFill>
            <a:prstDash val="solid"/>
            <a:miter lim="800000"/>
            <a:headEnd type="none"/>
            <a:tailEnd type="triangle"/>
          </a:ln>
          <a:effectLst/>
        </p:spPr>
      </p:cxnSp>
      <p:sp>
        <p:nvSpPr>
          <p:cNvPr id="119" name="TextBox 118">
            <a:extLst>
              <a:ext uri="{FF2B5EF4-FFF2-40B4-BE49-F238E27FC236}">
                <a16:creationId xmlns:a16="http://schemas.microsoft.com/office/drawing/2014/main" id="{2FD961BC-3C4E-45A2-9FD2-E0A1ECD92109}"/>
              </a:ext>
            </a:extLst>
          </p:cNvPr>
          <p:cNvSpPr txBox="1"/>
          <p:nvPr/>
        </p:nvSpPr>
        <p:spPr>
          <a:xfrm>
            <a:off x="5860677" y="5181883"/>
            <a:ext cx="1622277" cy="369332"/>
          </a:xfrm>
          <a:prstGeom prst="rect">
            <a:avLst/>
          </a:prstGeom>
          <a:noFill/>
        </p:spPr>
        <p:txBody>
          <a:bodyPr wrap="square">
            <a:spAutoFit/>
          </a:bodyPr>
          <a:lstStyle/>
          <a:p>
            <a:pPr algn="ctr"/>
            <a:r>
              <a:rPr lang="en-US" sz="900" dirty="0"/>
              <a:t>Network Switch</a:t>
            </a:r>
          </a:p>
          <a:p>
            <a:pPr algn="ctr"/>
            <a:r>
              <a:rPr lang="en-US" sz="900" dirty="0"/>
              <a:t> </a:t>
            </a:r>
            <a:r>
              <a:rPr lang="en-US" sz="900" dirty="0" err="1"/>
              <a:t>或</a:t>
            </a:r>
            <a:r>
              <a:rPr lang="en-US" sz="900" dirty="0"/>
              <a:t> TAPs</a:t>
            </a:r>
          </a:p>
        </p:txBody>
      </p:sp>
      <p:sp>
        <p:nvSpPr>
          <p:cNvPr id="120" name="Rectangle 119">
            <a:extLst>
              <a:ext uri="{FF2B5EF4-FFF2-40B4-BE49-F238E27FC236}">
                <a16:creationId xmlns:a16="http://schemas.microsoft.com/office/drawing/2014/main" id="{3E9F7DEB-3A12-49A2-842A-167F7F96BD65}"/>
              </a:ext>
            </a:extLst>
          </p:cNvPr>
          <p:cNvSpPr/>
          <p:nvPr/>
        </p:nvSpPr>
        <p:spPr bwMode="auto">
          <a:xfrm>
            <a:off x="9450445" y="4294296"/>
            <a:ext cx="1177178" cy="615764"/>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100" dirty="0">
                <a:gradFill>
                  <a:gsLst>
                    <a:gs pos="26398">
                      <a:srgbClr val="FFFFFF"/>
                    </a:gs>
                    <a:gs pos="2917">
                      <a:srgbClr val="FFFFFF"/>
                    </a:gs>
                  </a:gsLst>
                  <a:lin ang="5400000" scaled="0"/>
                </a:gradFill>
                <a:latin typeface="Segoe UI Semibold"/>
                <a:cs typeface="Segoe UI Semilight" panose="020B0402040204020203" pitchFamily="34" charset="0"/>
              </a:rPr>
              <a:t>Defender for IoT </a:t>
            </a:r>
            <a:r>
              <a:rPr kumimoji="0" lang="en-US" sz="1100" b="0" i="0" u="none" strike="noStrike" kern="1200" cap="none" spc="0" normalizeH="0" baseline="0" noProof="0" dirty="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传感器</a:t>
            </a:r>
          </a:p>
        </p:txBody>
      </p:sp>
      <p:cxnSp>
        <p:nvCxnSpPr>
          <p:cNvPr id="121" name="Straight Connector 120">
            <a:extLst>
              <a:ext uri="{FF2B5EF4-FFF2-40B4-BE49-F238E27FC236}">
                <a16:creationId xmlns:a16="http://schemas.microsoft.com/office/drawing/2014/main" id="{33A91473-3D25-4CB7-AAED-C3A9E9529C86}"/>
              </a:ext>
            </a:extLst>
          </p:cNvPr>
          <p:cNvCxnSpPr>
            <a:cxnSpLocks/>
          </p:cNvCxnSpPr>
          <p:nvPr/>
        </p:nvCxnSpPr>
        <p:spPr>
          <a:xfrm>
            <a:off x="9682945" y="5766376"/>
            <a:ext cx="0" cy="0"/>
          </a:xfrm>
          <a:prstGeom prst="line">
            <a:avLst/>
          </a:prstGeom>
          <a:noFill/>
          <a:ln w="12700" cap="flat" cmpd="sng" algn="ctr">
            <a:solidFill>
              <a:srgbClr val="0070C0"/>
            </a:solidFill>
            <a:prstDash val="solid"/>
            <a:miter lim="800000"/>
          </a:ln>
          <a:effectLst/>
        </p:spPr>
      </p:cxnSp>
      <p:cxnSp>
        <p:nvCxnSpPr>
          <p:cNvPr id="122" name="Straight Connector 121">
            <a:extLst>
              <a:ext uri="{FF2B5EF4-FFF2-40B4-BE49-F238E27FC236}">
                <a16:creationId xmlns:a16="http://schemas.microsoft.com/office/drawing/2014/main" id="{3897F5ED-8726-46B0-B0B1-2645D4523D77}"/>
              </a:ext>
            </a:extLst>
          </p:cNvPr>
          <p:cNvCxnSpPr>
            <a:cxnSpLocks/>
          </p:cNvCxnSpPr>
          <p:nvPr/>
        </p:nvCxnSpPr>
        <p:spPr>
          <a:xfrm flipV="1">
            <a:off x="8472797" y="5609130"/>
            <a:ext cx="0" cy="242884"/>
          </a:xfrm>
          <a:prstGeom prst="line">
            <a:avLst/>
          </a:prstGeom>
          <a:noFill/>
          <a:ln w="19050" cap="flat" cmpd="sng" algn="ctr">
            <a:solidFill>
              <a:srgbClr val="0070C0"/>
            </a:solidFill>
            <a:prstDash val="solid"/>
            <a:miter lim="800000"/>
          </a:ln>
          <a:effectLst/>
        </p:spPr>
      </p:cxnSp>
      <p:cxnSp>
        <p:nvCxnSpPr>
          <p:cNvPr id="123" name="Straight Connector 122">
            <a:extLst>
              <a:ext uri="{FF2B5EF4-FFF2-40B4-BE49-F238E27FC236}">
                <a16:creationId xmlns:a16="http://schemas.microsoft.com/office/drawing/2014/main" id="{20247AFE-9292-40EB-A3CE-64F1F5BA3696}"/>
              </a:ext>
            </a:extLst>
          </p:cNvPr>
          <p:cNvCxnSpPr>
            <a:cxnSpLocks/>
          </p:cNvCxnSpPr>
          <p:nvPr/>
        </p:nvCxnSpPr>
        <p:spPr>
          <a:xfrm>
            <a:off x="8472796" y="5609129"/>
            <a:ext cx="3039085" cy="0"/>
          </a:xfrm>
          <a:prstGeom prst="line">
            <a:avLst/>
          </a:prstGeom>
          <a:noFill/>
          <a:ln w="19050" cap="flat" cmpd="sng" algn="ctr">
            <a:solidFill>
              <a:srgbClr val="0070C0"/>
            </a:solidFill>
            <a:prstDash val="solid"/>
            <a:miter lim="800000"/>
          </a:ln>
          <a:effectLst/>
        </p:spPr>
      </p:cxnSp>
      <p:cxnSp>
        <p:nvCxnSpPr>
          <p:cNvPr id="124" name="Straight Connector 123">
            <a:extLst>
              <a:ext uri="{FF2B5EF4-FFF2-40B4-BE49-F238E27FC236}">
                <a16:creationId xmlns:a16="http://schemas.microsoft.com/office/drawing/2014/main" id="{6FFC578F-0B4E-4117-A26E-AFD833EBCEC4}"/>
              </a:ext>
            </a:extLst>
          </p:cNvPr>
          <p:cNvCxnSpPr>
            <a:cxnSpLocks/>
          </p:cNvCxnSpPr>
          <p:nvPr/>
        </p:nvCxnSpPr>
        <p:spPr>
          <a:xfrm>
            <a:off x="10500113" y="5596185"/>
            <a:ext cx="0" cy="255829"/>
          </a:xfrm>
          <a:prstGeom prst="line">
            <a:avLst/>
          </a:prstGeom>
          <a:noFill/>
          <a:ln w="19050" cap="flat" cmpd="sng" algn="ctr">
            <a:solidFill>
              <a:srgbClr val="0070C0"/>
            </a:solidFill>
            <a:prstDash val="solid"/>
            <a:miter lim="800000"/>
          </a:ln>
          <a:effectLst/>
        </p:spPr>
      </p:cxnSp>
      <p:cxnSp>
        <p:nvCxnSpPr>
          <p:cNvPr id="126" name="Straight Connector 125">
            <a:extLst>
              <a:ext uri="{FF2B5EF4-FFF2-40B4-BE49-F238E27FC236}">
                <a16:creationId xmlns:a16="http://schemas.microsoft.com/office/drawing/2014/main" id="{B7747A41-5F6A-40C3-A8F4-29BB45C9ABE4}"/>
              </a:ext>
            </a:extLst>
          </p:cNvPr>
          <p:cNvCxnSpPr>
            <a:cxnSpLocks/>
          </p:cNvCxnSpPr>
          <p:nvPr/>
        </p:nvCxnSpPr>
        <p:spPr>
          <a:xfrm flipV="1">
            <a:off x="9486455" y="5621286"/>
            <a:ext cx="0" cy="242884"/>
          </a:xfrm>
          <a:prstGeom prst="line">
            <a:avLst/>
          </a:prstGeom>
          <a:noFill/>
          <a:ln w="19050" cap="flat" cmpd="sng" algn="ctr">
            <a:solidFill>
              <a:srgbClr val="0070C0"/>
            </a:solidFill>
            <a:prstDash val="solid"/>
            <a:miter lim="800000"/>
          </a:ln>
          <a:effectLst/>
        </p:spPr>
      </p:cxnSp>
      <p:cxnSp>
        <p:nvCxnSpPr>
          <p:cNvPr id="127" name="Straight Connector 126">
            <a:extLst>
              <a:ext uri="{FF2B5EF4-FFF2-40B4-BE49-F238E27FC236}">
                <a16:creationId xmlns:a16="http://schemas.microsoft.com/office/drawing/2014/main" id="{7F5A6B2E-BE4F-4474-A16F-084011A7D3E4}"/>
              </a:ext>
            </a:extLst>
          </p:cNvPr>
          <p:cNvCxnSpPr>
            <a:cxnSpLocks/>
          </p:cNvCxnSpPr>
          <p:nvPr/>
        </p:nvCxnSpPr>
        <p:spPr>
          <a:xfrm>
            <a:off x="11513772" y="5617860"/>
            <a:ext cx="0" cy="266187"/>
          </a:xfrm>
          <a:prstGeom prst="line">
            <a:avLst/>
          </a:prstGeom>
          <a:noFill/>
          <a:ln w="19050" cap="flat" cmpd="sng" algn="ctr">
            <a:solidFill>
              <a:srgbClr val="0070C0"/>
            </a:solidFill>
            <a:prstDash val="solid"/>
            <a:miter lim="800000"/>
          </a:ln>
          <a:effectLst/>
        </p:spPr>
      </p:cxnSp>
      <p:sp>
        <p:nvSpPr>
          <p:cNvPr id="128" name="TextBox 127">
            <a:extLst>
              <a:ext uri="{FF2B5EF4-FFF2-40B4-BE49-F238E27FC236}">
                <a16:creationId xmlns:a16="http://schemas.microsoft.com/office/drawing/2014/main" id="{224AA4B0-DA38-4F10-9074-56E29287BE14}"/>
              </a:ext>
            </a:extLst>
          </p:cNvPr>
          <p:cNvSpPr txBox="1"/>
          <p:nvPr/>
        </p:nvSpPr>
        <p:spPr>
          <a:xfrm>
            <a:off x="8863070" y="5105189"/>
            <a:ext cx="1622277" cy="369332"/>
          </a:xfrm>
          <a:prstGeom prst="rect">
            <a:avLst/>
          </a:prstGeom>
          <a:noFill/>
        </p:spPr>
        <p:txBody>
          <a:bodyPr wrap="square">
            <a:spAutoFit/>
          </a:bodyPr>
          <a:lstStyle/>
          <a:p>
            <a:pPr algn="ctr"/>
            <a:r>
              <a:rPr lang="en-US" sz="900" dirty="0"/>
              <a:t>Network Switch</a:t>
            </a:r>
          </a:p>
          <a:p>
            <a:pPr algn="ctr"/>
            <a:r>
              <a:rPr lang="en-US" sz="900" dirty="0"/>
              <a:t> </a:t>
            </a:r>
            <a:r>
              <a:rPr lang="en-US" sz="900" dirty="0" err="1"/>
              <a:t>或</a:t>
            </a:r>
            <a:r>
              <a:rPr lang="en-US" sz="900" dirty="0"/>
              <a:t> TAPs</a:t>
            </a:r>
          </a:p>
        </p:txBody>
      </p:sp>
      <p:cxnSp>
        <p:nvCxnSpPr>
          <p:cNvPr id="129" name="Straight Arrow Connector 128">
            <a:extLst>
              <a:ext uri="{FF2B5EF4-FFF2-40B4-BE49-F238E27FC236}">
                <a16:creationId xmlns:a16="http://schemas.microsoft.com/office/drawing/2014/main" id="{225F20A5-50FF-433C-ADF7-6526D3210C08}"/>
              </a:ext>
            </a:extLst>
          </p:cNvPr>
          <p:cNvCxnSpPr>
            <a:cxnSpLocks/>
          </p:cNvCxnSpPr>
          <p:nvPr/>
        </p:nvCxnSpPr>
        <p:spPr>
          <a:xfrm flipV="1">
            <a:off x="10119010" y="4916532"/>
            <a:ext cx="0" cy="704754"/>
          </a:xfrm>
          <a:prstGeom prst="straightConnector1">
            <a:avLst/>
          </a:prstGeom>
          <a:noFill/>
          <a:ln w="19050" cap="flat" cmpd="sng" algn="ctr">
            <a:solidFill>
              <a:srgbClr val="0070C0"/>
            </a:solidFill>
            <a:prstDash val="solid"/>
            <a:miter lim="800000"/>
            <a:headEnd type="none"/>
            <a:tailEnd type="triangle"/>
          </a:ln>
          <a:effectLst/>
        </p:spPr>
      </p:cxnSp>
      <p:cxnSp>
        <p:nvCxnSpPr>
          <p:cNvPr id="44" name="Connector: Elbow 43">
            <a:extLst>
              <a:ext uri="{FF2B5EF4-FFF2-40B4-BE49-F238E27FC236}">
                <a16:creationId xmlns:a16="http://schemas.microsoft.com/office/drawing/2014/main" id="{FC32FFB4-B106-4EC9-8FEB-ED238315723C}"/>
              </a:ext>
            </a:extLst>
          </p:cNvPr>
          <p:cNvCxnSpPr>
            <a:cxnSpLocks/>
          </p:cNvCxnSpPr>
          <p:nvPr/>
        </p:nvCxnSpPr>
        <p:spPr>
          <a:xfrm rot="5400000" flipH="1" flipV="1">
            <a:off x="5768684" y="3468867"/>
            <a:ext cx="695884" cy="648206"/>
          </a:xfrm>
          <a:prstGeom prst="bentConnector3">
            <a:avLst/>
          </a:prstGeom>
          <a:ln w="1905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18D9C8A-B0E6-4535-A7E6-7B609203F988}"/>
              </a:ext>
            </a:extLst>
          </p:cNvPr>
          <p:cNvCxnSpPr>
            <a:cxnSpLocks/>
          </p:cNvCxnSpPr>
          <p:nvPr/>
        </p:nvCxnSpPr>
        <p:spPr>
          <a:xfrm rot="16200000" flipV="1">
            <a:off x="8796500" y="3432572"/>
            <a:ext cx="690901" cy="689010"/>
          </a:xfrm>
          <a:prstGeom prst="bentConnector3">
            <a:avLst/>
          </a:prstGeom>
          <a:ln w="1905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19702E27-5707-4FCC-B4A4-20DCA5D9EC49}"/>
              </a:ext>
            </a:extLst>
          </p:cNvPr>
          <p:cNvGrpSpPr/>
          <p:nvPr/>
        </p:nvGrpSpPr>
        <p:grpSpPr>
          <a:xfrm>
            <a:off x="10433312" y="5029048"/>
            <a:ext cx="1331911" cy="454743"/>
            <a:chOff x="9513968" y="4349910"/>
            <a:chExt cx="1504168" cy="606740"/>
          </a:xfrm>
        </p:grpSpPr>
        <p:sp>
          <p:nvSpPr>
            <p:cNvPr id="12" name="Rectangle 11">
              <a:extLst>
                <a:ext uri="{FF2B5EF4-FFF2-40B4-BE49-F238E27FC236}">
                  <a16:creationId xmlns:a16="http://schemas.microsoft.com/office/drawing/2014/main" id="{4F24B4C1-90FE-4F60-A34F-B5C4C9B59171}"/>
                </a:ext>
              </a:extLst>
            </p:cNvPr>
            <p:cNvSpPr/>
            <p:nvPr/>
          </p:nvSpPr>
          <p:spPr bwMode="auto">
            <a:xfrm>
              <a:off x="9544370" y="4349910"/>
              <a:ext cx="1443365" cy="606740"/>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endParaRPr>
            </a:p>
          </p:txBody>
        </p:sp>
        <p:sp>
          <p:nvSpPr>
            <p:cNvPr id="138" name="TextBox 137">
              <a:extLst>
                <a:ext uri="{FF2B5EF4-FFF2-40B4-BE49-F238E27FC236}">
                  <a16:creationId xmlns:a16="http://schemas.microsoft.com/office/drawing/2014/main" id="{94D02E89-29A5-410B-8D7F-10DBB90D34C2}"/>
                </a:ext>
              </a:extLst>
            </p:cNvPr>
            <p:cNvSpPr txBox="1"/>
            <p:nvPr/>
          </p:nvSpPr>
          <p:spPr>
            <a:xfrm>
              <a:off x="9513968" y="4450847"/>
              <a:ext cx="1504168" cy="369332"/>
            </a:xfrm>
            <a:prstGeom prst="rect">
              <a:avLst/>
            </a:prstGeom>
            <a:noFill/>
          </p:spPr>
          <p:txBody>
            <a:bodyPr wrap="square">
              <a:spAutoFit/>
            </a:bodyPr>
            <a:lstStyle/>
            <a:p>
              <a:pPr algn="ctr"/>
              <a:r>
                <a:rPr lang="en-US" sz="900">
                  <a:solidFill>
                    <a:schemeClr val="bg1"/>
                  </a:solidFill>
                </a:rPr>
                <a:t>Defender for IoT </a:t>
              </a:r>
              <a:br>
                <a:rPr lang="en-US" sz="900">
                  <a:solidFill>
                    <a:schemeClr val="bg1"/>
                  </a:solidFill>
                </a:rPr>
              </a:br>
              <a:r>
                <a:rPr lang="en-US" sz="900">
                  <a:solidFill>
                    <a:schemeClr val="bg1"/>
                  </a:solidFill>
                </a:rPr>
                <a:t>On-Premise Manager</a:t>
              </a:r>
            </a:p>
          </p:txBody>
        </p:sp>
      </p:grpSp>
      <p:pic>
        <p:nvPicPr>
          <p:cNvPr id="139" name="Picture 138">
            <a:extLst>
              <a:ext uri="{FF2B5EF4-FFF2-40B4-BE49-F238E27FC236}">
                <a16:creationId xmlns:a16="http://schemas.microsoft.com/office/drawing/2014/main" id="{C4E52FF9-7E2D-4AFB-B263-7C229C4647A6}"/>
              </a:ext>
            </a:extLst>
          </p:cNvPr>
          <p:cNvPicPr>
            <a:picLocks noChangeAspect="1"/>
          </p:cNvPicPr>
          <p:nvPr/>
        </p:nvPicPr>
        <p:blipFill>
          <a:blip r:embed="rId12"/>
          <a:stretch>
            <a:fillRect/>
          </a:stretch>
        </p:blipFill>
        <p:spPr>
          <a:xfrm>
            <a:off x="6913441" y="1476420"/>
            <a:ext cx="996585" cy="524011"/>
          </a:xfrm>
          <a:prstGeom prst="rect">
            <a:avLst/>
          </a:prstGeom>
        </p:spPr>
      </p:pic>
      <p:sp>
        <p:nvSpPr>
          <p:cNvPr id="5" name="Title 4">
            <a:extLst>
              <a:ext uri="{FF2B5EF4-FFF2-40B4-BE49-F238E27FC236}">
                <a16:creationId xmlns:a16="http://schemas.microsoft.com/office/drawing/2014/main" id="{A361BFE1-9319-764A-A84A-F58F8D4E0B6B}"/>
              </a:ext>
            </a:extLst>
          </p:cNvPr>
          <p:cNvSpPr>
            <a:spLocks noGrp="1"/>
          </p:cNvSpPr>
          <p:nvPr>
            <p:ph type="title"/>
          </p:nvPr>
        </p:nvSpPr>
        <p:spPr>
          <a:xfrm>
            <a:off x="1328980" y="578012"/>
            <a:ext cx="11168921" cy="1325563"/>
          </a:xfrm>
        </p:spPr>
        <p:txBody>
          <a:bodyPr/>
          <a:lstStyle/>
          <a:p>
            <a:r>
              <a:rPr lang="en-US" dirty="0"/>
              <a:t>IoT/OT </a:t>
            </a:r>
            <a:r>
              <a:rPr lang="en-US" dirty="0" err="1"/>
              <a:t>安全</a:t>
            </a:r>
            <a:r>
              <a:rPr lang="en-US" dirty="0"/>
              <a:t> </a:t>
            </a:r>
            <a:r>
              <a:rPr lang="en-US" altLang="zh-CN" dirty="0"/>
              <a:t>——</a:t>
            </a:r>
            <a:r>
              <a:rPr lang="zh-CN" altLang="en-US" dirty="0"/>
              <a:t> </a:t>
            </a:r>
            <a:r>
              <a:rPr lang="en-US" dirty="0" err="1"/>
              <a:t>参考架构视图</a:t>
            </a:r>
            <a:endParaRPr lang="en-IL"/>
          </a:p>
        </p:txBody>
      </p:sp>
      <p:pic>
        <p:nvPicPr>
          <p:cNvPr id="6" name="Picture 5">
            <a:extLst>
              <a:ext uri="{FF2B5EF4-FFF2-40B4-BE49-F238E27FC236}">
                <a16:creationId xmlns:a16="http://schemas.microsoft.com/office/drawing/2014/main" id="{EA248C97-88EC-3448-A8A6-A43B52EDC646}"/>
              </a:ext>
            </a:extLst>
          </p:cNvPr>
          <p:cNvPicPr>
            <a:picLocks noChangeAspect="1"/>
          </p:cNvPicPr>
          <p:nvPr/>
        </p:nvPicPr>
        <p:blipFill rotWithShape="1">
          <a:blip r:embed="rId13">
            <a:clrChange>
              <a:clrFrom>
                <a:srgbClr val="FFFFFF"/>
              </a:clrFrom>
              <a:clrTo>
                <a:srgbClr val="FFFFFF">
                  <a:alpha val="0"/>
                </a:srgbClr>
              </a:clrTo>
            </a:clrChange>
          </a:blip>
          <a:srcRect l="26233" r="24932"/>
          <a:stretch/>
        </p:blipFill>
        <p:spPr>
          <a:xfrm>
            <a:off x="8251307" y="1434106"/>
            <a:ext cx="555834" cy="598470"/>
          </a:xfrm>
          <a:prstGeom prst="rect">
            <a:avLst/>
          </a:prstGeom>
        </p:spPr>
      </p:pic>
      <p:sp>
        <p:nvSpPr>
          <p:cNvPr id="7" name="TextBox 6">
            <a:extLst>
              <a:ext uri="{FF2B5EF4-FFF2-40B4-BE49-F238E27FC236}">
                <a16:creationId xmlns:a16="http://schemas.microsoft.com/office/drawing/2014/main" id="{3D251474-FC45-3C45-BA3F-49F9DE4A2B82}"/>
              </a:ext>
            </a:extLst>
          </p:cNvPr>
          <p:cNvSpPr txBox="1"/>
          <p:nvPr/>
        </p:nvSpPr>
        <p:spPr>
          <a:xfrm>
            <a:off x="6710648" y="2041952"/>
            <a:ext cx="1402170" cy="184666"/>
          </a:xfrm>
          <a:prstGeom prst="rect">
            <a:avLst/>
          </a:prstGeom>
          <a:noFill/>
        </p:spPr>
        <p:txBody>
          <a:bodyPr wrap="square" lIns="0" tIns="0" rIns="0" bIns="0" rtlCol="0">
            <a:spAutoFit/>
          </a:bodyPr>
          <a:lstStyle/>
          <a:p>
            <a:pPr marL="0" algn="ctr" defTabSz="914367" rtl="1" eaLnBrk="1" latinLnBrk="0" hangingPunct="1"/>
            <a:r>
              <a:rPr lang="en-US" sz="1200"/>
              <a:t>Logic Apps</a:t>
            </a:r>
          </a:p>
        </p:txBody>
      </p:sp>
      <p:sp>
        <p:nvSpPr>
          <p:cNvPr id="56" name="TextBox 55">
            <a:extLst>
              <a:ext uri="{FF2B5EF4-FFF2-40B4-BE49-F238E27FC236}">
                <a16:creationId xmlns:a16="http://schemas.microsoft.com/office/drawing/2014/main" id="{0422FB5F-DEC9-9046-89D5-4E1DC771EE1B}"/>
              </a:ext>
            </a:extLst>
          </p:cNvPr>
          <p:cNvSpPr txBox="1"/>
          <p:nvPr/>
        </p:nvSpPr>
        <p:spPr>
          <a:xfrm>
            <a:off x="7818108" y="2040113"/>
            <a:ext cx="1402170" cy="184666"/>
          </a:xfrm>
          <a:prstGeom prst="rect">
            <a:avLst/>
          </a:prstGeom>
          <a:noFill/>
        </p:spPr>
        <p:txBody>
          <a:bodyPr wrap="square" lIns="0" tIns="0" rIns="0" bIns="0" rtlCol="0">
            <a:spAutoFit/>
          </a:bodyPr>
          <a:lstStyle/>
          <a:p>
            <a:pPr marL="0" algn="ctr" defTabSz="914367" rtl="1" eaLnBrk="1" latinLnBrk="0" hangingPunct="1"/>
            <a:r>
              <a:rPr lang="en-US" sz="1200"/>
              <a:t>Sentinel </a:t>
            </a:r>
          </a:p>
        </p:txBody>
      </p:sp>
      <p:cxnSp>
        <p:nvCxnSpPr>
          <p:cNvPr id="62" name="Elbow Connector 61">
            <a:extLst>
              <a:ext uri="{FF2B5EF4-FFF2-40B4-BE49-F238E27FC236}">
                <a16:creationId xmlns:a16="http://schemas.microsoft.com/office/drawing/2014/main" id="{B0FBBBA1-6EEF-E94A-B117-0F8A9C286BBD}"/>
              </a:ext>
            </a:extLst>
          </p:cNvPr>
          <p:cNvCxnSpPr>
            <a:cxnSpLocks/>
            <a:stCxn id="2050" idx="3"/>
            <a:endCxn id="71" idx="3"/>
          </p:cNvCxnSpPr>
          <p:nvPr/>
        </p:nvCxnSpPr>
        <p:spPr>
          <a:xfrm flipH="1" flipV="1">
            <a:off x="7635258" y="4688056"/>
            <a:ext cx="113823" cy="1325493"/>
          </a:xfrm>
          <a:prstGeom prst="bentConnector3">
            <a:avLst>
              <a:gd name="adj1" fmla="val -78104"/>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pic>
        <p:nvPicPr>
          <p:cNvPr id="1028" name="Picture 4" descr="Azure Data Explorer (@AzDataExplorer) | Twitter">
            <a:extLst>
              <a:ext uri="{FF2B5EF4-FFF2-40B4-BE49-F238E27FC236}">
                <a16:creationId xmlns:a16="http://schemas.microsoft.com/office/drawing/2014/main" id="{BCE2A221-C051-5F4F-A923-64FDFACA53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0946" y="1309529"/>
            <a:ext cx="834802" cy="834802"/>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4C485F5E-8261-E44A-8354-E77F3AA1E19F}"/>
              </a:ext>
            </a:extLst>
          </p:cNvPr>
          <p:cNvSpPr txBox="1"/>
          <p:nvPr/>
        </p:nvSpPr>
        <p:spPr>
          <a:xfrm>
            <a:off x="5619629" y="2033645"/>
            <a:ext cx="1402170" cy="184666"/>
          </a:xfrm>
          <a:prstGeom prst="rect">
            <a:avLst/>
          </a:prstGeom>
          <a:noFill/>
        </p:spPr>
        <p:txBody>
          <a:bodyPr wrap="square" lIns="0" tIns="0" rIns="0" bIns="0" rtlCol="0">
            <a:spAutoFit/>
          </a:bodyPr>
          <a:lstStyle/>
          <a:p>
            <a:pPr marL="0" algn="ctr" defTabSz="914367" rtl="1" eaLnBrk="1" latinLnBrk="0" hangingPunct="1"/>
            <a:r>
              <a:rPr lang="en-US" sz="1200"/>
              <a:t>Kusto</a:t>
            </a:r>
          </a:p>
        </p:txBody>
      </p:sp>
      <p:sp>
        <p:nvSpPr>
          <p:cNvPr id="58" name="Rectangle 57">
            <a:extLst>
              <a:ext uri="{FF2B5EF4-FFF2-40B4-BE49-F238E27FC236}">
                <a16:creationId xmlns:a16="http://schemas.microsoft.com/office/drawing/2014/main" id="{0A618481-7083-4A45-B142-9CA115D302C5}"/>
              </a:ext>
            </a:extLst>
          </p:cNvPr>
          <p:cNvSpPr/>
          <p:nvPr/>
        </p:nvSpPr>
        <p:spPr bwMode="auto">
          <a:xfrm>
            <a:off x="438484" y="4097098"/>
            <a:ext cx="3600000" cy="2256628"/>
          </a:xfrm>
          <a:prstGeom prst="rect">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Elbow Connector 7">
            <a:extLst>
              <a:ext uri="{FF2B5EF4-FFF2-40B4-BE49-F238E27FC236}">
                <a16:creationId xmlns:a16="http://schemas.microsoft.com/office/drawing/2014/main" id="{BC602E7F-7403-0645-BAE4-19BBCE439EBF}"/>
              </a:ext>
            </a:extLst>
          </p:cNvPr>
          <p:cNvCxnSpPr>
            <a:cxnSpLocks/>
            <a:stCxn id="120" idx="3"/>
            <a:endCxn id="12" idx="0"/>
          </p:cNvCxnSpPr>
          <p:nvPr/>
        </p:nvCxnSpPr>
        <p:spPr>
          <a:xfrm>
            <a:off x="10627623" y="4602178"/>
            <a:ext cx="471645" cy="426870"/>
          </a:xfrm>
          <a:prstGeom prst="bentConnector2">
            <a:avLst/>
          </a:prstGeom>
          <a:ln>
            <a:solidFill>
              <a:schemeClr val="tx1"/>
            </a:solidFill>
            <a:prstDash val="lg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C45D10D-52FB-0546-BB5A-BB7592AF995D}"/>
              </a:ext>
            </a:extLst>
          </p:cNvPr>
          <p:cNvSpPr txBox="1"/>
          <p:nvPr/>
        </p:nvSpPr>
        <p:spPr>
          <a:xfrm>
            <a:off x="80294" y="4171291"/>
            <a:ext cx="1547835" cy="430887"/>
          </a:xfrm>
          <a:prstGeom prst="rect">
            <a:avLst/>
          </a:prstGeom>
          <a:noFill/>
        </p:spPr>
        <p:txBody>
          <a:bodyPr wrap="square" rtlCol="0">
            <a:spAutoFit/>
          </a:bodyPr>
          <a:lstStyle/>
          <a:p>
            <a:pPr algn="ctr"/>
            <a:r>
              <a:rPr lang="en-US" sz="1100" b="1">
                <a:solidFill>
                  <a:srgbClr val="0070C0"/>
                </a:solidFill>
              </a:rPr>
              <a:t>Enterprise</a:t>
            </a:r>
          </a:p>
          <a:p>
            <a:pPr algn="ctr"/>
            <a:r>
              <a:rPr lang="en-US" sz="1100" b="1">
                <a:solidFill>
                  <a:srgbClr val="0070C0"/>
                </a:solidFill>
              </a:rPr>
              <a:t>IoT</a:t>
            </a:r>
          </a:p>
        </p:txBody>
      </p:sp>
      <p:cxnSp>
        <p:nvCxnSpPr>
          <p:cNvPr id="72" name="Straight Connector 71">
            <a:extLst>
              <a:ext uri="{FF2B5EF4-FFF2-40B4-BE49-F238E27FC236}">
                <a16:creationId xmlns:a16="http://schemas.microsoft.com/office/drawing/2014/main" id="{DAC7C6AE-8231-B44A-AA51-48A4C4C3265E}"/>
              </a:ext>
            </a:extLst>
          </p:cNvPr>
          <p:cNvCxnSpPr>
            <a:cxnSpLocks/>
          </p:cNvCxnSpPr>
          <p:nvPr/>
        </p:nvCxnSpPr>
        <p:spPr>
          <a:xfrm>
            <a:off x="1318212" y="5747990"/>
            <a:ext cx="0" cy="0"/>
          </a:xfrm>
          <a:prstGeom prst="line">
            <a:avLst/>
          </a:prstGeom>
          <a:noFill/>
          <a:ln w="12700" cap="flat" cmpd="sng" algn="ctr">
            <a:solidFill>
              <a:srgbClr val="0070C0"/>
            </a:solidFill>
            <a:prstDash val="solid"/>
            <a:miter lim="800000"/>
          </a:ln>
          <a:effectLst/>
        </p:spPr>
      </p:cxnSp>
      <p:cxnSp>
        <p:nvCxnSpPr>
          <p:cNvPr id="73" name="Straight Connector 72">
            <a:extLst>
              <a:ext uri="{FF2B5EF4-FFF2-40B4-BE49-F238E27FC236}">
                <a16:creationId xmlns:a16="http://schemas.microsoft.com/office/drawing/2014/main" id="{C89AB4C1-1B97-E94D-90FA-D8C89CE970D2}"/>
              </a:ext>
            </a:extLst>
          </p:cNvPr>
          <p:cNvCxnSpPr>
            <a:cxnSpLocks/>
          </p:cNvCxnSpPr>
          <p:nvPr/>
        </p:nvCxnSpPr>
        <p:spPr>
          <a:xfrm flipV="1">
            <a:off x="679389" y="5602900"/>
            <a:ext cx="0" cy="242884"/>
          </a:xfrm>
          <a:prstGeom prst="line">
            <a:avLst/>
          </a:prstGeom>
          <a:noFill/>
          <a:ln w="19050" cap="flat" cmpd="sng" algn="ctr">
            <a:solidFill>
              <a:srgbClr val="0070C0"/>
            </a:solidFill>
            <a:prstDash val="solid"/>
            <a:miter lim="800000"/>
          </a:ln>
          <a:effectLst/>
        </p:spPr>
      </p:cxnSp>
      <p:cxnSp>
        <p:nvCxnSpPr>
          <p:cNvPr id="74" name="Straight Connector 73">
            <a:extLst>
              <a:ext uri="{FF2B5EF4-FFF2-40B4-BE49-F238E27FC236}">
                <a16:creationId xmlns:a16="http://schemas.microsoft.com/office/drawing/2014/main" id="{05C9B238-DE43-194E-8E16-F3E035A9EFCD}"/>
              </a:ext>
            </a:extLst>
          </p:cNvPr>
          <p:cNvCxnSpPr>
            <a:cxnSpLocks/>
          </p:cNvCxnSpPr>
          <p:nvPr/>
        </p:nvCxnSpPr>
        <p:spPr>
          <a:xfrm>
            <a:off x="679389" y="5591431"/>
            <a:ext cx="3034800" cy="0"/>
          </a:xfrm>
          <a:prstGeom prst="line">
            <a:avLst/>
          </a:prstGeom>
          <a:noFill/>
          <a:ln w="19050" cap="flat" cmpd="sng" algn="ctr">
            <a:solidFill>
              <a:srgbClr val="0070C0"/>
            </a:solidFill>
            <a:prstDash val="solid"/>
            <a:miter lim="800000"/>
          </a:ln>
          <a:effectLst/>
        </p:spPr>
      </p:cxnSp>
      <p:cxnSp>
        <p:nvCxnSpPr>
          <p:cNvPr id="75" name="Straight Connector 74">
            <a:extLst>
              <a:ext uri="{FF2B5EF4-FFF2-40B4-BE49-F238E27FC236}">
                <a16:creationId xmlns:a16="http://schemas.microsoft.com/office/drawing/2014/main" id="{AC2AE357-31C7-854C-9A22-F08CB606240B}"/>
              </a:ext>
            </a:extLst>
          </p:cNvPr>
          <p:cNvCxnSpPr>
            <a:cxnSpLocks/>
          </p:cNvCxnSpPr>
          <p:nvPr/>
        </p:nvCxnSpPr>
        <p:spPr>
          <a:xfrm>
            <a:off x="2707502" y="5596185"/>
            <a:ext cx="0" cy="255829"/>
          </a:xfrm>
          <a:prstGeom prst="line">
            <a:avLst/>
          </a:prstGeom>
          <a:noFill/>
          <a:ln w="19050" cap="flat" cmpd="sng" algn="ctr">
            <a:solidFill>
              <a:srgbClr val="0070C0"/>
            </a:solidFill>
            <a:prstDash val="solid"/>
            <a:miter lim="800000"/>
          </a:ln>
          <a:effectLst/>
        </p:spPr>
      </p:cxnSp>
      <p:cxnSp>
        <p:nvCxnSpPr>
          <p:cNvPr id="76" name="Straight Connector 75">
            <a:extLst>
              <a:ext uri="{FF2B5EF4-FFF2-40B4-BE49-F238E27FC236}">
                <a16:creationId xmlns:a16="http://schemas.microsoft.com/office/drawing/2014/main" id="{30913FDC-8A19-6B40-ADA0-A225BED8FC45}"/>
              </a:ext>
            </a:extLst>
          </p:cNvPr>
          <p:cNvCxnSpPr>
            <a:cxnSpLocks/>
          </p:cNvCxnSpPr>
          <p:nvPr/>
        </p:nvCxnSpPr>
        <p:spPr>
          <a:xfrm flipV="1">
            <a:off x="1690989" y="5602900"/>
            <a:ext cx="0" cy="242884"/>
          </a:xfrm>
          <a:prstGeom prst="line">
            <a:avLst/>
          </a:prstGeom>
          <a:noFill/>
          <a:ln w="19050" cap="flat" cmpd="sng" algn="ctr">
            <a:solidFill>
              <a:srgbClr val="0070C0"/>
            </a:solidFill>
            <a:prstDash val="solid"/>
            <a:miter lim="800000"/>
          </a:ln>
          <a:effectLst/>
        </p:spPr>
      </p:cxnSp>
      <p:cxnSp>
        <p:nvCxnSpPr>
          <p:cNvPr id="77" name="Straight Connector 76">
            <a:extLst>
              <a:ext uri="{FF2B5EF4-FFF2-40B4-BE49-F238E27FC236}">
                <a16:creationId xmlns:a16="http://schemas.microsoft.com/office/drawing/2014/main" id="{0E54F549-2E1F-1749-9D2E-AB4D9F88B7CF}"/>
              </a:ext>
            </a:extLst>
          </p:cNvPr>
          <p:cNvCxnSpPr>
            <a:cxnSpLocks/>
          </p:cNvCxnSpPr>
          <p:nvPr/>
        </p:nvCxnSpPr>
        <p:spPr>
          <a:xfrm>
            <a:off x="3714189" y="5584711"/>
            <a:ext cx="0" cy="284376"/>
          </a:xfrm>
          <a:prstGeom prst="line">
            <a:avLst/>
          </a:prstGeom>
          <a:noFill/>
          <a:ln w="19050" cap="flat" cmpd="sng" algn="ctr">
            <a:solidFill>
              <a:srgbClr val="0070C0"/>
            </a:solidFill>
            <a:prstDash val="solid"/>
            <a:miter lim="800000"/>
          </a:ln>
          <a:effectLst/>
        </p:spPr>
      </p:cxnSp>
      <p:cxnSp>
        <p:nvCxnSpPr>
          <p:cNvPr id="78" name="Straight Arrow Connector 77">
            <a:extLst>
              <a:ext uri="{FF2B5EF4-FFF2-40B4-BE49-F238E27FC236}">
                <a16:creationId xmlns:a16="http://schemas.microsoft.com/office/drawing/2014/main" id="{94BEDEF0-241A-B14F-9567-54D02B98B28C}"/>
              </a:ext>
            </a:extLst>
          </p:cNvPr>
          <p:cNvCxnSpPr>
            <a:cxnSpLocks/>
            <a:endCxn id="92" idx="2"/>
          </p:cNvCxnSpPr>
          <p:nvPr/>
        </p:nvCxnSpPr>
        <p:spPr>
          <a:xfrm flipV="1">
            <a:off x="1963502" y="5005681"/>
            <a:ext cx="5736" cy="577174"/>
          </a:xfrm>
          <a:prstGeom prst="straightConnector1">
            <a:avLst/>
          </a:prstGeom>
          <a:noFill/>
          <a:ln w="19050" cap="flat" cmpd="sng" algn="ctr">
            <a:solidFill>
              <a:srgbClr val="0070C0"/>
            </a:solidFill>
            <a:prstDash val="solid"/>
            <a:miter lim="800000"/>
            <a:headEnd type="none"/>
            <a:tailEnd type="triangle"/>
          </a:ln>
          <a:effectLst/>
        </p:spPr>
      </p:cxnSp>
      <p:pic>
        <p:nvPicPr>
          <p:cNvPr id="28" name="Picture 27" descr="Shape&#10;&#10;Description automatically generated with low confidence">
            <a:extLst>
              <a:ext uri="{FF2B5EF4-FFF2-40B4-BE49-F238E27FC236}">
                <a16:creationId xmlns:a16="http://schemas.microsoft.com/office/drawing/2014/main" id="{DD9BF878-53A9-6240-A71E-78EFA746B3CC}"/>
              </a:ext>
            </a:extLst>
          </p:cNvPr>
          <p:cNvPicPr>
            <a:picLocks noChangeAspect="1"/>
          </p:cNvPicPr>
          <p:nvPr/>
        </p:nvPicPr>
        <p:blipFill>
          <a:blip r:embed="rId15"/>
          <a:stretch>
            <a:fillRect/>
          </a:stretch>
        </p:blipFill>
        <p:spPr>
          <a:xfrm>
            <a:off x="497752" y="5886869"/>
            <a:ext cx="360000" cy="360000"/>
          </a:xfrm>
          <a:prstGeom prst="rect">
            <a:avLst/>
          </a:prstGeom>
        </p:spPr>
      </p:pic>
      <p:pic>
        <p:nvPicPr>
          <p:cNvPr id="33" name="Picture 32" descr="Shape&#10;&#10;Description automatically generated with low confidence">
            <a:extLst>
              <a:ext uri="{FF2B5EF4-FFF2-40B4-BE49-F238E27FC236}">
                <a16:creationId xmlns:a16="http://schemas.microsoft.com/office/drawing/2014/main" id="{C16BBED6-BB08-CD4D-AA79-3EF18CBE6773}"/>
              </a:ext>
            </a:extLst>
          </p:cNvPr>
          <p:cNvPicPr>
            <a:picLocks noChangeAspect="1"/>
          </p:cNvPicPr>
          <p:nvPr/>
        </p:nvPicPr>
        <p:blipFill>
          <a:blip r:embed="rId16"/>
          <a:stretch>
            <a:fillRect/>
          </a:stretch>
        </p:blipFill>
        <p:spPr>
          <a:xfrm>
            <a:off x="1507747" y="5881833"/>
            <a:ext cx="367200" cy="367200"/>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9838378E-2906-C346-8832-B00C344C8C6A}"/>
              </a:ext>
            </a:extLst>
          </p:cNvPr>
          <p:cNvPicPr>
            <a:picLocks noChangeAspect="1"/>
          </p:cNvPicPr>
          <p:nvPr/>
        </p:nvPicPr>
        <p:blipFill>
          <a:blip r:embed="rId17"/>
          <a:stretch>
            <a:fillRect/>
          </a:stretch>
        </p:blipFill>
        <p:spPr>
          <a:xfrm>
            <a:off x="2525201" y="5877822"/>
            <a:ext cx="367200" cy="367200"/>
          </a:xfrm>
          <a:prstGeom prst="rect">
            <a:avLst/>
          </a:prstGeom>
        </p:spPr>
      </p:pic>
      <p:cxnSp>
        <p:nvCxnSpPr>
          <p:cNvPr id="88" name="Connector: Elbow 43">
            <a:extLst>
              <a:ext uri="{FF2B5EF4-FFF2-40B4-BE49-F238E27FC236}">
                <a16:creationId xmlns:a16="http://schemas.microsoft.com/office/drawing/2014/main" id="{7B49A3EF-5A0E-A742-B187-0320AC727C04}"/>
              </a:ext>
            </a:extLst>
          </p:cNvPr>
          <p:cNvCxnSpPr>
            <a:cxnSpLocks/>
          </p:cNvCxnSpPr>
          <p:nvPr/>
        </p:nvCxnSpPr>
        <p:spPr>
          <a:xfrm rot="5400000" flipH="1" flipV="1">
            <a:off x="3315915" y="3471063"/>
            <a:ext cx="680396" cy="568673"/>
          </a:xfrm>
          <a:prstGeom prst="bentConnector3">
            <a:avLst/>
          </a:prstGeom>
          <a:ln w="1905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C92BA16-2AEC-554C-B0C0-61FE17233E8E}"/>
              </a:ext>
            </a:extLst>
          </p:cNvPr>
          <p:cNvSpPr/>
          <p:nvPr/>
        </p:nvSpPr>
        <p:spPr bwMode="auto">
          <a:xfrm>
            <a:off x="1380649" y="4389917"/>
            <a:ext cx="1177178" cy="615764"/>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100" dirty="0">
                <a:gradFill>
                  <a:gsLst>
                    <a:gs pos="26398">
                      <a:srgbClr val="FFFFFF"/>
                    </a:gs>
                    <a:gs pos="2917">
                      <a:srgbClr val="FFFFFF"/>
                    </a:gs>
                  </a:gsLst>
                  <a:lin ang="5400000" scaled="0"/>
                </a:gradFill>
                <a:latin typeface="Segoe UI Semibold"/>
                <a:cs typeface="Segoe UI Semilight" panose="020B0402040204020203" pitchFamily="34" charset="0"/>
              </a:rPr>
              <a:t>Defender for IoT 传感器</a:t>
            </a:r>
            <a:endParaRPr kumimoji="0" lang="en-US" sz="1100" b="0" i="0" u="none" strike="noStrike" kern="1200" cap="none" spc="0" normalizeH="0" baseline="0" noProof="0" dirty="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endParaRPr>
          </a:p>
        </p:txBody>
      </p:sp>
      <p:pic>
        <p:nvPicPr>
          <p:cNvPr id="4" name="Picture 3" descr="Shape&#10;&#10;Description automatically generated with low confidence">
            <a:extLst>
              <a:ext uri="{FF2B5EF4-FFF2-40B4-BE49-F238E27FC236}">
                <a16:creationId xmlns:a16="http://schemas.microsoft.com/office/drawing/2014/main" id="{7E1396AB-025B-1B42-AEAE-1C060C66519C}"/>
              </a:ext>
            </a:extLst>
          </p:cNvPr>
          <p:cNvPicPr>
            <a:picLocks noChangeAspect="1"/>
          </p:cNvPicPr>
          <p:nvPr/>
        </p:nvPicPr>
        <p:blipFill>
          <a:blip r:embed="rId18"/>
          <a:stretch>
            <a:fillRect/>
          </a:stretch>
        </p:blipFill>
        <p:spPr>
          <a:xfrm>
            <a:off x="3527585" y="5870947"/>
            <a:ext cx="367200" cy="367200"/>
          </a:xfrm>
          <a:prstGeom prst="rect">
            <a:avLst/>
          </a:prstGeom>
        </p:spPr>
      </p:pic>
      <p:sp>
        <p:nvSpPr>
          <p:cNvPr id="81" name="Rectangle 80">
            <a:extLst>
              <a:ext uri="{FF2B5EF4-FFF2-40B4-BE49-F238E27FC236}">
                <a16:creationId xmlns:a16="http://schemas.microsoft.com/office/drawing/2014/main" id="{BF7C1888-EEF7-FE4C-9742-438B0FC4BD40}"/>
              </a:ext>
            </a:extLst>
          </p:cNvPr>
          <p:cNvSpPr/>
          <p:nvPr/>
        </p:nvSpPr>
        <p:spPr bwMode="auto">
          <a:xfrm>
            <a:off x="2625510" y="4400625"/>
            <a:ext cx="1177178" cy="615764"/>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100" dirty="0">
                <a:gradFill>
                  <a:gsLst>
                    <a:gs pos="26398">
                      <a:srgbClr val="FFFFFF"/>
                    </a:gs>
                    <a:gs pos="2917">
                      <a:srgbClr val="FFFFFF"/>
                    </a:gs>
                  </a:gsLst>
                  <a:lin ang="5400000" scaled="0"/>
                </a:gradFill>
                <a:latin typeface="Segoe UI Semibold"/>
                <a:cs typeface="Segoe UI Semilight" panose="020B0402040204020203" pitchFamily="34" charset="0"/>
              </a:rPr>
              <a:t>Defender </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100" dirty="0">
                <a:gradFill>
                  <a:gsLst>
                    <a:gs pos="26398">
                      <a:srgbClr val="FFFFFF"/>
                    </a:gs>
                    <a:gs pos="2917">
                      <a:srgbClr val="FFFFFF"/>
                    </a:gs>
                  </a:gsLst>
                  <a:lin ang="5400000" scaled="0"/>
                </a:gradFill>
                <a:latin typeface="Segoe UI Semibold"/>
                <a:cs typeface="Segoe UI Semilight" panose="020B0402040204020203" pitchFamily="34" charset="0"/>
              </a:rPr>
              <a:t>for Endpoint</a:t>
            </a:r>
          </a:p>
        </p:txBody>
      </p:sp>
      <p:cxnSp>
        <p:nvCxnSpPr>
          <p:cNvPr id="83" name="Elbow Connector 82">
            <a:extLst>
              <a:ext uri="{FF2B5EF4-FFF2-40B4-BE49-F238E27FC236}">
                <a16:creationId xmlns:a16="http://schemas.microsoft.com/office/drawing/2014/main" id="{687607F6-C9FC-2C4C-8728-F4D1E3948867}"/>
              </a:ext>
            </a:extLst>
          </p:cNvPr>
          <p:cNvCxnSpPr>
            <a:cxnSpLocks/>
          </p:cNvCxnSpPr>
          <p:nvPr/>
        </p:nvCxnSpPr>
        <p:spPr>
          <a:xfrm flipH="1" flipV="1">
            <a:off x="3788115" y="4673743"/>
            <a:ext cx="113823" cy="1325493"/>
          </a:xfrm>
          <a:prstGeom prst="bentConnector3">
            <a:avLst>
              <a:gd name="adj1" fmla="val -78104"/>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976575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89756E03-813D-4947-BAEA-E09AA9789BE2}"/>
              </a:ext>
              <a:ext uri="{C183D7F6-B498-43B3-948B-1728B52AA6E4}">
                <adec:decorative xmlns:adec="http://schemas.microsoft.com/office/drawing/2017/decorative" val="1"/>
              </a:ext>
            </a:extLst>
          </p:cNvPr>
          <p:cNvGrpSpPr/>
          <p:nvPr/>
        </p:nvGrpSpPr>
        <p:grpSpPr>
          <a:xfrm flipH="1">
            <a:off x="7511992" y="3102587"/>
            <a:ext cx="2964033" cy="3499842"/>
            <a:chOff x="3240016" y="1543814"/>
            <a:chExt cx="9586665" cy="5361811"/>
          </a:xfrm>
        </p:grpSpPr>
        <p:sp>
          <p:nvSpPr>
            <p:cNvPr id="214" name="Rectangle 213">
              <a:extLst>
                <a:ext uri="{FF2B5EF4-FFF2-40B4-BE49-F238E27FC236}">
                  <a16:creationId xmlns:a16="http://schemas.microsoft.com/office/drawing/2014/main" id="{5B3D641B-2A64-434F-B430-139266AAAA89}"/>
                </a:ext>
              </a:extLst>
            </p:cNvPr>
            <p:cNvSpPr/>
            <p:nvPr/>
          </p:nvSpPr>
          <p:spPr bwMode="auto">
            <a:xfrm>
              <a:off x="3298176" y="1560912"/>
              <a:ext cx="9528505" cy="52970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80054" rIns="160108" bIns="80054" numCol="1" spcCol="0" rtlCol="0" fromWordArt="0" anchor="b" anchorCtr="0" forceAA="0" compatLnSpc="1">
              <a:prstTxWarp prst="textNoShape">
                <a:avLst/>
              </a:prstTxWarp>
              <a:noAutofit/>
            </a:bodyPr>
            <a:lstStyle/>
            <a:p>
              <a:pPr algn="ctr" defTabSz="816255" fontAlgn="base">
                <a:spcBef>
                  <a:spcPct val="0"/>
                </a:spcBef>
                <a:spcAft>
                  <a:spcPct val="0"/>
                </a:spcAft>
              </a:pPr>
              <a:endParaRPr lang="en-US" sz="1051" b="1" i="1">
                <a:solidFill>
                  <a:srgbClr val="FFFFFF"/>
                </a:solidFill>
                <a:latin typeface="Segoe UI"/>
                <a:ea typeface="Segoe UI" pitchFamily="34" charset="0"/>
                <a:cs typeface="Segoe UI" pitchFamily="34" charset="0"/>
              </a:endParaRPr>
            </a:p>
          </p:txBody>
        </p:sp>
        <p:cxnSp>
          <p:nvCxnSpPr>
            <p:cNvPr id="215" name="Straight Connector 214">
              <a:extLst>
                <a:ext uri="{FF2B5EF4-FFF2-40B4-BE49-F238E27FC236}">
                  <a16:creationId xmlns:a16="http://schemas.microsoft.com/office/drawing/2014/main" id="{EEA319EB-AB6E-4CBF-BD9A-39BC81E925BB}"/>
                </a:ext>
              </a:extLst>
            </p:cNvPr>
            <p:cNvCxnSpPr>
              <a:cxnSpLocks/>
            </p:cNvCxnSpPr>
            <p:nvPr/>
          </p:nvCxnSpPr>
          <p:spPr>
            <a:xfrm>
              <a:off x="3293475" y="1566951"/>
              <a:ext cx="0" cy="5338674"/>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2E58A54-E4CC-480C-B3C9-BE44373E44E6}"/>
                </a:ext>
              </a:extLst>
            </p:cNvPr>
            <p:cNvCxnSpPr>
              <a:cxnSpLocks/>
            </p:cNvCxnSpPr>
            <p:nvPr/>
          </p:nvCxnSpPr>
          <p:spPr>
            <a:xfrm flipV="1">
              <a:off x="3240016" y="1543814"/>
              <a:ext cx="9555865" cy="12925"/>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F9CE113-1BC7-4902-AA90-C6837FEDDB04}"/>
              </a:ext>
            </a:extLst>
          </p:cNvPr>
          <p:cNvSpPr>
            <a:spLocks noGrp="1"/>
          </p:cNvSpPr>
          <p:nvPr>
            <p:ph type="title"/>
          </p:nvPr>
        </p:nvSpPr>
        <p:spPr>
          <a:xfrm>
            <a:off x="457596" y="450160"/>
            <a:ext cx="11303262" cy="752642"/>
          </a:xfrm>
        </p:spPr>
        <p:txBody>
          <a:bodyPr/>
          <a:lstStyle/>
          <a:p>
            <a:r>
              <a:rPr lang="en-US" dirty="0" err="1"/>
              <a:t>操作技术</a:t>
            </a:r>
            <a:r>
              <a:rPr lang="zh-CN" altLang="en-US" dirty="0"/>
              <a:t> </a:t>
            </a:r>
            <a:r>
              <a:rPr lang="en-US" dirty="0"/>
              <a:t>(OT)</a:t>
            </a:r>
            <a:r>
              <a:rPr lang="zh-CN" altLang="en-US" dirty="0"/>
              <a:t> </a:t>
            </a:r>
            <a:r>
              <a:rPr lang="en-US" dirty="0" err="1"/>
              <a:t>环境部署选择</a:t>
            </a:r>
            <a:br>
              <a:rPr lang="en-US" dirty="0"/>
            </a:br>
            <a:r>
              <a:rPr lang="en-US" sz="1961" spc="0" dirty="0" err="1">
                <a:latin typeface="+mn-lt"/>
              </a:rPr>
              <a:t>把零信任</a:t>
            </a:r>
            <a:r>
              <a:rPr lang="zh-CN" altLang="en-US" sz="1961" spc="0" dirty="0">
                <a:latin typeface="+mn-lt"/>
              </a:rPr>
              <a:t>（</a:t>
            </a:r>
            <a:r>
              <a:rPr lang="en-US" altLang="zh-CN" sz="1961" spc="0" dirty="0">
                <a:latin typeface="+mn-lt"/>
              </a:rPr>
              <a:t>Z</a:t>
            </a:r>
            <a:r>
              <a:rPr lang="en-US" sz="1961" spc="0" dirty="0">
                <a:latin typeface="+mn-lt"/>
              </a:rPr>
              <a:t>ero Trust</a:t>
            </a:r>
            <a:r>
              <a:rPr lang="zh-CN" altLang="en-US" sz="1961" spc="0" dirty="0">
                <a:latin typeface="+mn-lt"/>
              </a:rPr>
              <a:t>）</a:t>
            </a:r>
            <a:r>
              <a:rPr lang="en-US" sz="1961" spc="0" dirty="0" err="1">
                <a:latin typeface="+mn-lt"/>
              </a:rPr>
              <a:t>原则应用到保护</a:t>
            </a:r>
            <a:r>
              <a:rPr lang="en-US" sz="1961" spc="0" dirty="0">
                <a:latin typeface="+mn-lt"/>
              </a:rPr>
              <a:t> OT</a:t>
            </a:r>
            <a:r>
              <a:rPr lang="zh-CN" altLang="en-US" sz="1961" spc="0" dirty="0">
                <a:latin typeface="+mn-lt"/>
              </a:rPr>
              <a:t> 以及</a:t>
            </a:r>
            <a:r>
              <a:rPr lang="en-US" sz="1961" spc="0" dirty="0" err="1">
                <a:latin typeface="+mn-lt"/>
              </a:rPr>
              <a:t>工业</a:t>
            </a:r>
            <a:r>
              <a:rPr lang="en-US" sz="1961" spc="0" dirty="0">
                <a:latin typeface="+mn-lt"/>
              </a:rPr>
              <a:t> IoT </a:t>
            </a:r>
            <a:r>
              <a:rPr lang="en-US" sz="1961" spc="0" dirty="0" err="1">
                <a:latin typeface="+mn-lt"/>
              </a:rPr>
              <a:t>环境里</a:t>
            </a:r>
            <a:endParaRPr lang="en-US" spc="0" dirty="0">
              <a:latin typeface="+mn-lt"/>
            </a:endParaRPr>
          </a:p>
        </p:txBody>
      </p:sp>
      <p:sp>
        <p:nvSpPr>
          <p:cNvPr id="678" name="Rectangle 677">
            <a:extLst>
              <a:ext uri="{FF2B5EF4-FFF2-40B4-BE49-F238E27FC236}">
                <a16:creationId xmlns:a16="http://schemas.microsoft.com/office/drawing/2014/main" id="{692B1884-E992-4284-9C4A-29DE5DF52286}"/>
              </a:ext>
            </a:extLst>
          </p:cNvPr>
          <p:cNvSpPr/>
          <p:nvPr/>
        </p:nvSpPr>
        <p:spPr bwMode="auto">
          <a:xfrm flipH="1">
            <a:off x="1729" y="3133992"/>
            <a:ext cx="7499742" cy="34702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80054" rIns="160108" bIns="80054" numCol="1" spcCol="0" rtlCol="0" fromWordArt="0" anchor="b" anchorCtr="0" forceAA="0" compatLnSpc="1">
            <a:prstTxWarp prst="textNoShape">
              <a:avLst/>
            </a:prstTxWarp>
            <a:noAutofit/>
          </a:bodyPr>
          <a:lstStyle/>
          <a:p>
            <a:pPr algn="ctr" defTabSz="816255" fontAlgn="base">
              <a:spcBef>
                <a:spcPct val="0"/>
              </a:spcBef>
              <a:spcAft>
                <a:spcPct val="0"/>
              </a:spcAft>
            </a:pPr>
            <a:endParaRPr lang="en-US" sz="1051" b="1" i="1">
              <a:solidFill>
                <a:srgbClr val="FFFFFF"/>
              </a:solidFill>
              <a:latin typeface="Segoe UI"/>
              <a:ea typeface="Segoe UI" pitchFamily="34" charset="0"/>
              <a:cs typeface="Segoe UI" pitchFamily="34" charset="0"/>
            </a:endParaRPr>
          </a:p>
        </p:txBody>
      </p:sp>
      <p:cxnSp>
        <p:nvCxnSpPr>
          <p:cNvPr id="679" name="Straight Connector 678">
            <a:extLst>
              <a:ext uri="{FF2B5EF4-FFF2-40B4-BE49-F238E27FC236}">
                <a16:creationId xmlns:a16="http://schemas.microsoft.com/office/drawing/2014/main" id="{B25718F8-274C-494F-9D87-56898A568197}"/>
              </a:ext>
            </a:extLst>
          </p:cNvPr>
          <p:cNvCxnSpPr>
            <a:cxnSpLocks/>
          </p:cNvCxnSpPr>
          <p:nvPr/>
        </p:nvCxnSpPr>
        <p:spPr>
          <a:xfrm flipH="1">
            <a:off x="7505170" y="3102097"/>
            <a:ext cx="0" cy="3497462"/>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380EEC84-B2D1-4E15-A350-8CAC37288B33}"/>
              </a:ext>
            </a:extLst>
          </p:cNvPr>
          <p:cNvCxnSpPr>
            <a:cxnSpLocks/>
          </p:cNvCxnSpPr>
          <p:nvPr/>
        </p:nvCxnSpPr>
        <p:spPr>
          <a:xfrm flipH="1" flipV="1">
            <a:off x="1729" y="3096500"/>
            <a:ext cx="7521276" cy="8468"/>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81" name="Group 680">
            <a:extLst>
              <a:ext uri="{FF2B5EF4-FFF2-40B4-BE49-F238E27FC236}">
                <a16:creationId xmlns:a16="http://schemas.microsoft.com/office/drawing/2014/main" id="{2F969373-2763-43DB-8CB4-897888F8CE26}"/>
              </a:ext>
              <a:ext uri="{C183D7F6-B498-43B3-948B-1728B52AA6E4}">
                <adec:decorative xmlns:adec="http://schemas.microsoft.com/office/drawing/2017/decorative" val="1"/>
              </a:ext>
            </a:extLst>
          </p:cNvPr>
          <p:cNvGrpSpPr/>
          <p:nvPr/>
        </p:nvGrpSpPr>
        <p:grpSpPr>
          <a:xfrm>
            <a:off x="465973" y="3401101"/>
            <a:ext cx="3314490" cy="2847619"/>
            <a:chOff x="163879" y="3429758"/>
            <a:chExt cx="3762800" cy="3252644"/>
          </a:xfrm>
        </p:grpSpPr>
        <p:sp>
          <p:nvSpPr>
            <p:cNvPr id="682" name="Rectangle 681">
              <a:extLst>
                <a:ext uri="{FF2B5EF4-FFF2-40B4-BE49-F238E27FC236}">
                  <a16:creationId xmlns:a16="http://schemas.microsoft.com/office/drawing/2014/main" id="{E0BED573-F3A7-4C69-8D5F-5330AD8AF862}"/>
                </a:ext>
              </a:extLst>
            </p:cNvPr>
            <p:cNvSpPr/>
            <p:nvPr/>
          </p:nvSpPr>
          <p:spPr bwMode="auto">
            <a:xfrm>
              <a:off x="163879" y="3429758"/>
              <a:ext cx="3762800" cy="3252644"/>
            </a:xfrm>
            <a:prstGeom prst="rect">
              <a:avLst/>
            </a:prstGeom>
            <a:solidFill>
              <a:srgbClr val="3B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80054" rIns="160108" bIns="44808" numCol="1" spcCol="0" rtlCol="0" fromWordArt="0" anchor="b" anchorCtr="0" forceAA="0" compatLnSpc="1">
              <a:prstTxWarp prst="textNoShape">
                <a:avLst/>
              </a:prstTxWarp>
              <a:noAutofit/>
            </a:bodyPr>
            <a:lstStyle/>
            <a:p>
              <a:pPr algn="ctr" defTabSz="816255" fontAlgn="base">
                <a:spcBef>
                  <a:spcPct val="0"/>
                </a:spcBef>
                <a:spcAft>
                  <a:spcPct val="0"/>
                </a:spcAft>
              </a:pPr>
              <a:r>
                <a:rPr lang="en-US" sz="686" b="1" spc="294" dirty="0">
                  <a:solidFill>
                    <a:srgbClr val="FFFFFF"/>
                  </a:solidFill>
                  <a:latin typeface="Segoe UI"/>
                  <a:ea typeface="Segoe UI" pitchFamily="34" charset="0"/>
                  <a:cs typeface="Segoe UI" pitchFamily="34" charset="0"/>
                </a:rPr>
                <a:t>SAFETY SYSTEMS</a:t>
              </a:r>
            </a:p>
          </p:txBody>
        </p:sp>
        <p:sp>
          <p:nvSpPr>
            <p:cNvPr id="683" name="Cube 682">
              <a:extLst>
                <a:ext uri="{FF2B5EF4-FFF2-40B4-BE49-F238E27FC236}">
                  <a16:creationId xmlns:a16="http://schemas.microsoft.com/office/drawing/2014/main" id="{8A8204C4-4D2E-435C-BFAD-0D9C980C5A33}"/>
                </a:ext>
              </a:extLst>
            </p:cNvPr>
            <p:cNvSpPr/>
            <p:nvPr/>
          </p:nvSpPr>
          <p:spPr bwMode="auto">
            <a:xfrm>
              <a:off x="260405" y="5764432"/>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684" name="Cube 683">
              <a:extLst>
                <a:ext uri="{FF2B5EF4-FFF2-40B4-BE49-F238E27FC236}">
                  <a16:creationId xmlns:a16="http://schemas.microsoft.com/office/drawing/2014/main" id="{18BAF13F-8FE9-4F49-B228-91957FBD4EF4}"/>
                </a:ext>
              </a:extLst>
            </p:cNvPr>
            <p:cNvSpPr/>
            <p:nvPr/>
          </p:nvSpPr>
          <p:spPr bwMode="auto">
            <a:xfrm>
              <a:off x="637993" y="5764432"/>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685" name="Cube 684">
              <a:extLst>
                <a:ext uri="{FF2B5EF4-FFF2-40B4-BE49-F238E27FC236}">
                  <a16:creationId xmlns:a16="http://schemas.microsoft.com/office/drawing/2014/main" id="{4FAAE88B-917E-4AD2-974D-90C3B2C039B9}"/>
                </a:ext>
              </a:extLst>
            </p:cNvPr>
            <p:cNvSpPr/>
            <p:nvPr/>
          </p:nvSpPr>
          <p:spPr bwMode="auto">
            <a:xfrm>
              <a:off x="1015581" y="5764432"/>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686" name="Cube 685">
              <a:extLst>
                <a:ext uri="{FF2B5EF4-FFF2-40B4-BE49-F238E27FC236}">
                  <a16:creationId xmlns:a16="http://schemas.microsoft.com/office/drawing/2014/main" id="{30797719-F35A-4301-A852-3EE0F3DA0262}"/>
                </a:ext>
              </a:extLst>
            </p:cNvPr>
            <p:cNvSpPr/>
            <p:nvPr/>
          </p:nvSpPr>
          <p:spPr bwMode="auto">
            <a:xfrm>
              <a:off x="267668" y="5135285"/>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687" name="Cube 686">
              <a:extLst>
                <a:ext uri="{FF2B5EF4-FFF2-40B4-BE49-F238E27FC236}">
                  <a16:creationId xmlns:a16="http://schemas.microsoft.com/office/drawing/2014/main" id="{E5F8B448-99D8-4E20-93FC-9687462D5CE3}"/>
                </a:ext>
              </a:extLst>
            </p:cNvPr>
            <p:cNvSpPr/>
            <p:nvPr/>
          </p:nvSpPr>
          <p:spPr bwMode="auto">
            <a:xfrm>
              <a:off x="645256" y="5135285"/>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688" name="Cube 687">
              <a:extLst>
                <a:ext uri="{FF2B5EF4-FFF2-40B4-BE49-F238E27FC236}">
                  <a16:creationId xmlns:a16="http://schemas.microsoft.com/office/drawing/2014/main" id="{10A3DE2B-647F-499F-B5B5-9A17DECD3D00}"/>
                </a:ext>
              </a:extLst>
            </p:cNvPr>
            <p:cNvSpPr/>
            <p:nvPr/>
          </p:nvSpPr>
          <p:spPr bwMode="auto">
            <a:xfrm>
              <a:off x="1022844" y="5135285"/>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689" name="Cube 688">
              <a:extLst>
                <a:ext uri="{FF2B5EF4-FFF2-40B4-BE49-F238E27FC236}">
                  <a16:creationId xmlns:a16="http://schemas.microsoft.com/office/drawing/2014/main" id="{22EAB255-EF95-4E2A-9C7C-FE82AE41EC11}"/>
                </a:ext>
              </a:extLst>
            </p:cNvPr>
            <p:cNvSpPr/>
            <p:nvPr/>
          </p:nvSpPr>
          <p:spPr bwMode="auto">
            <a:xfrm>
              <a:off x="273435" y="4516534"/>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pic>
          <p:nvPicPr>
            <p:cNvPr id="690" name="Graphic 689" descr="Processor">
              <a:extLst>
                <a:ext uri="{FF2B5EF4-FFF2-40B4-BE49-F238E27FC236}">
                  <a16:creationId xmlns:a16="http://schemas.microsoft.com/office/drawing/2014/main" id="{C10C868C-6644-4882-8107-6E094CE807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189" y="5384196"/>
              <a:ext cx="212852" cy="212854"/>
            </a:xfrm>
            <a:prstGeom prst="rect">
              <a:avLst/>
            </a:prstGeom>
          </p:spPr>
        </p:pic>
        <p:pic>
          <p:nvPicPr>
            <p:cNvPr id="691" name="Graphic 690" descr="Robot Hand">
              <a:extLst>
                <a:ext uri="{FF2B5EF4-FFF2-40B4-BE49-F238E27FC236}">
                  <a16:creationId xmlns:a16="http://schemas.microsoft.com/office/drawing/2014/main" id="{F6C424E1-64DC-4772-8965-1BCF06820A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908" y="6000972"/>
              <a:ext cx="219854" cy="244522"/>
            </a:xfrm>
            <a:prstGeom prst="rect">
              <a:avLst/>
            </a:prstGeom>
          </p:spPr>
        </p:pic>
        <p:sp>
          <p:nvSpPr>
            <p:cNvPr id="692" name="Rectangle 691">
              <a:extLst>
                <a:ext uri="{FF2B5EF4-FFF2-40B4-BE49-F238E27FC236}">
                  <a16:creationId xmlns:a16="http://schemas.microsoft.com/office/drawing/2014/main" id="{360BEA39-41B4-47FB-9DD1-04C9FB894192}"/>
                </a:ext>
              </a:extLst>
            </p:cNvPr>
            <p:cNvSpPr/>
            <p:nvPr/>
          </p:nvSpPr>
          <p:spPr bwMode="auto">
            <a:xfrm>
              <a:off x="928796" y="3475506"/>
              <a:ext cx="2248180" cy="378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ctr" anchorCtr="0" forceAA="0" compatLnSpc="1">
              <a:prstTxWarp prst="textNoShape">
                <a:avLst/>
              </a:prstTxWarp>
              <a:noAutofit/>
            </a:bodyPr>
            <a:lstStyle/>
            <a:p>
              <a:pPr algn="ctr" defTabSz="816255" fontAlgn="base">
                <a:spcBef>
                  <a:spcPct val="0"/>
                </a:spcBef>
                <a:spcAft>
                  <a:spcPct val="0"/>
                </a:spcAft>
              </a:pPr>
              <a:r>
                <a:rPr lang="en-US" sz="1370" dirty="0">
                  <a:solidFill>
                    <a:srgbClr val="50E6FF"/>
                  </a:solidFill>
                  <a:latin typeface="Segoe UI Semibold"/>
                  <a:cs typeface="Segoe UI" pitchFamily="34" charset="0"/>
                </a:rPr>
                <a:t>Purdue </a:t>
              </a:r>
              <a:r>
                <a:rPr lang="en-US" sz="1370" dirty="0" err="1">
                  <a:solidFill>
                    <a:srgbClr val="50E6FF"/>
                  </a:solidFill>
                  <a:latin typeface="Segoe UI Semibold"/>
                  <a:cs typeface="Segoe UI" pitchFamily="34" charset="0"/>
                </a:rPr>
                <a:t>模型</a:t>
              </a:r>
              <a:endParaRPr lang="en-US" sz="1370" dirty="0">
                <a:solidFill>
                  <a:srgbClr val="50E6FF"/>
                </a:solidFill>
                <a:latin typeface="Segoe UI Semibold"/>
                <a:cs typeface="Segoe UI" pitchFamily="34" charset="0"/>
              </a:endParaRPr>
            </a:p>
          </p:txBody>
        </p:sp>
        <p:grpSp>
          <p:nvGrpSpPr>
            <p:cNvPr id="693" name="Group 692">
              <a:extLst>
                <a:ext uri="{FF2B5EF4-FFF2-40B4-BE49-F238E27FC236}">
                  <a16:creationId xmlns:a16="http://schemas.microsoft.com/office/drawing/2014/main" id="{BE3AD433-598E-4DB8-B764-EEF3630ED123}"/>
                </a:ext>
              </a:extLst>
            </p:cNvPr>
            <p:cNvGrpSpPr/>
            <p:nvPr/>
          </p:nvGrpSpPr>
          <p:grpSpPr>
            <a:xfrm>
              <a:off x="239398" y="4786901"/>
              <a:ext cx="266790" cy="118862"/>
              <a:chOff x="-3774075" y="3977321"/>
              <a:chExt cx="2313012" cy="1030494"/>
            </a:xfrm>
          </p:grpSpPr>
          <p:sp>
            <p:nvSpPr>
              <p:cNvPr id="758" name="Rectangle: Rounded Corners 757">
                <a:extLst>
                  <a:ext uri="{FF2B5EF4-FFF2-40B4-BE49-F238E27FC236}">
                    <a16:creationId xmlns:a16="http://schemas.microsoft.com/office/drawing/2014/main" id="{E062B24D-C2AF-48DD-97A7-5EC1BB0A49A7}"/>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59" name="Oval 758">
                <a:extLst>
                  <a:ext uri="{FF2B5EF4-FFF2-40B4-BE49-F238E27FC236}">
                    <a16:creationId xmlns:a16="http://schemas.microsoft.com/office/drawing/2014/main" id="{6750A6FF-2E66-4378-8F21-DEFC0179F4EF}"/>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60" name="Oval 759">
                <a:extLst>
                  <a:ext uri="{FF2B5EF4-FFF2-40B4-BE49-F238E27FC236}">
                    <a16:creationId xmlns:a16="http://schemas.microsoft.com/office/drawing/2014/main" id="{3E8BD613-0A5B-4457-803F-5517ED63F45E}"/>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61" name="Oval 760">
                <a:extLst>
                  <a:ext uri="{FF2B5EF4-FFF2-40B4-BE49-F238E27FC236}">
                    <a16:creationId xmlns:a16="http://schemas.microsoft.com/office/drawing/2014/main" id="{56998862-DA0E-40CA-A760-D2F388BC1827}"/>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nvGrpSpPr>
              <p:cNvPr id="762" name="Group 761">
                <a:extLst>
                  <a:ext uri="{FF2B5EF4-FFF2-40B4-BE49-F238E27FC236}">
                    <a16:creationId xmlns:a16="http://schemas.microsoft.com/office/drawing/2014/main" id="{54304D06-0474-4FEE-AD07-92F4454F941E}"/>
                  </a:ext>
                </a:extLst>
              </p:cNvPr>
              <p:cNvGrpSpPr/>
              <p:nvPr/>
            </p:nvGrpSpPr>
            <p:grpSpPr>
              <a:xfrm>
                <a:off x="-2139677" y="3977321"/>
                <a:ext cx="541538" cy="523877"/>
                <a:chOff x="-3024748" y="3561103"/>
                <a:chExt cx="949654" cy="918684"/>
              </a:xfrm>
            </p:grpSpPr>
            <p:sp>
              <p:nvSpPr>
                <p:cNvPr id="766" name="Rectangle: Rounded Corners 765">
                  <a:extLst>
                    <a:ext uri="{FF2B5EF4-FFF2-40B4-BE49-F238E27FC236}">
                      <a16:creationId xmlns:a16="http://schemas.microsoft.com/office/drawing/2014/main" id="{AD577663-71A4-4EC6-AD19-7BDE06C9E41E}"/>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67" name="Rectangle: Rounded Corners 766">
                  <a:extLst>
                    <a:ext uri="{FF2B5EF4-FFF2-40B4-BE49-F238E27FC236}">
                      <a16:creationId xmlns:a16="http://schemas.microsoft.com/office/drawing/2014/main" id="{1F0CFE66-A9D1-4D2A-9DB1-81EED1FCC6B8}"/>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grpSp>
            <p:nvGrpSpPr>
              <p:cNvPr id="763" name="Group 762">
                <a:extLst>
                  <a:ext uri="{FF2B5EF4-FFF2-40B4-BE49-F238E27FC236}">
                    <a16:creationId xmlns:a16="http://schemas.microsoft.com/office/drawing/2014/main" id="{3878268F-B1B2-48A8-98B9-A13AAB378E78}"/>
                  </a:ext>
                </a:extLst>
              </p:cNvPr>
              <p:cNvGrpSpPr/>
              <p:nvPr/>
            </p:nvGrpSpPr>
            <p:grpSpPr>
              <a:xfrm>
                <a:off x="-2813549" y="3977321"/>
                <a:ext cx="541538" cy="523877"/>
                <a:chOff x="-3024748" y="3561103"/>
                <a:chExt cx="949654" cy="918684"/>
              </a:xfrm>
            </p:grpSpPr>
            <p:sp>
              <p:nvSpPr>
                <p:cNvPr id="764" name="Rectangle: Rounded Corners 763">
                  <a:extLst>
                    <a:ext uri="{FF2B5EF4-FFF2-40B4-BE49-F238E27FC236}">
                      <a16:creationId xmlns:a16="http://schemas.microsoft.com/office/drawing/2014/main" id="{87C315CE-3459-41B6-8019-7783511820DA}"/>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65" name="Rectangle: Rounded Corners 764">
                  <a:extLst>
                    <a:ext uri="{FF2B5EF4-FFF2-40B4-BE49-F238E27FC236}">
                      <a16:creationId xmlns:a16="http://schemas.microsoft.com/office/drawing/2014/main" id="{A4354635-1A94-4FB4-9429-493E043089A3}"/>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grpSp>
        <p:sp>
          <p:nvSpPr>
            <p:cNvPr id="694" name="Cube 693">
              <a:extLst>
                <a:ext uri="{FF2B5EF4-FFF2-40B4-BE49-F238E27FC236}">
                  <a16:creationId xmlns:a16="http://schemas.microsoft.com/office/drawing/2014/main" id="{0F85B00E-5737-4913-A2E3-79BBAC1CC555}"/>
                </a:ext>
              </a:extLst>
            </p:cNvPr>
            <p:cNvSpPr/>
            <p:nvPr/>
          </p:nvSpPr>
          <p:spPr bwMode="auto">
            <a:xfrm>
              <a:off x="651023" y="4516534"/>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695" name="Cube 694">
              <a:extLst>
                <a:ext uri="{FF2B5EF4-FFF2-40B4-BE49-F238E27FC236}">
                  <a16:creationId xmlns:a16="http://schemas.microsoft.com/office/drawing/2014/main" id="{CEF851D7-6CF2-4150-A633-44A90D8CD779}"/>
                </a:ext>
              </a:extLst>
            </p:cNvPr>
            <p:cNvSpPr/>
            <p:nvPr/>
          </p:nvSpPr>
          <p:spPr bwMode="auto">
            <a:xfrm>
              <a:off x="1028611" y="4516534"/>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pic>
          <p:nvPicPr>
            <p:cNvPr id="696" name="Graphic 695" descr="Processor">
              <a:extLst>
                <a:ext uri="{FF2B5EF4-FFF2-40B4-BE49-F238E27FC236}">
                  <a16:creationId xmlns:a16="http://schemas.microsoft.com/office/drawing/2014/main" id="{60DC454B-FBE3-476C-88F0-2003E67670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095" y="5380102"/>
              <a:ext cx="212852" cy="212854"/>
            </a:xfrm>
            <a:prstGeom prst="rect">
              <a:avLst/>
            </a:prstGeom>
          </p:spPr>
        </p:pic>
        <p:pic>
          <p:nvPicPr>
            <p:cNvPr id="697" name="Graphic 696" descr="Processor">
              <a:extLst>
                <a:ext uri="{FF2B5EF4-FFF2-40B4-BE49-F238E27FC236}">
                  <a16:creationId xmlns:a16="http://schemas.microsoft.com/office/drawing/2014/main" id="{55326208-0132-446B-8DE4-90217E1971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445" y="5374686"/>
              <a:ext cx="212852" cy="212854"/>
            </a:xfrm>
            <a:prstGeom prst="rect">
              <a:avLst/>
            </a:prstGeom>
          </p:spPr>
        </p:pic>
        <p:pic>
          <p:nvPicPr>
            <p:cNvPr id="698" name="Graphic 697" descr="Robot Hand">
              <a:extLst>
                <a:ext uri="{FF2B5EF4-FFF2-40B4-BE49-F238E27FC236}">
                  <a16:creationId xmlns:a16="http://schemas.microsoft.com/office/drawing/2014/main" id="{E569D0D5-26F1-4D57-93B7-1E3CA33A00E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50" y="5996878"/>
              <a:ext cx="219854" cy="244522"/>
            </a:xfrm>
            <a:prstGeom prst="rect">
              <a:avLst/>
            </a:prstGeom>
          </p:spPr>
        </p:pic>
        <p:pic>
          <p:nvPicPr>
            <p:cNvPr id="699" name="Graphic 698" descr="Robot Hand">
              <a:extLst>
                <a:ext uri="{FF2B5EF4-FFF2-40B4-BE49-F238E27FC236}">
                  <a16:creationId xmlns:a16="http://schemas.microsoft.com/office/drawing/2014/main" id="{6872D9CF-9020-41A2-84F0-938C09CFEA1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164" y="5991462"/>
              <a:ext cx="219854" cy="244522"/>
            </a:xfrm>
            <a:prstGeom prst="rect">
              <a:avLst/>
            </a:prstGeom>
          </p:spPr>
        </p:pic>
        <p:grpSp>
          <p:nvGrpSpPr>
            <p:cNvPr id="700" name="Group 699">
              <a:extLst>
                <a:ext uri="{FF2B5EF4-FFF2-40B4-BE49-F238E27FC236}">
                  <a16:creationId xmlns:a16="http://schemas.microsoft.com/office/drawing/2014/main" id="{EEA80A6C-41EC-43F7-B11C-C5EFEDF78455}"/>
                </a:ext>
              </a:extLst>
            </p:cNvPr>
            <p:cNvGrpSpPr/>
            <p:nvPr/>
          </p:nvGrpSpPr>
          <p:grpSpPr>
            <a:xfrm>
              <a:off x="635593" y="4789409"/>
              <a:ext cx="266790" cy="118862"/>
              <a:chOff x="-3774075" y="3977321"/>
              <a:chExt cx="2313012" cy="1030494"/>
            </a:xfrm>
          </p:grpSpPr>
          <p:sp>
            <p:nvSpPr>
              <p:cNvPr id="748" name="Rectangle: Rounded Corners 747">
                <a:extLst>
                  <a:ext uri="{FF2B5EF4-FFF2-40B4-BE49-F238E27FC236}">
                    <a16:creationId xmlns:a16="http://schemas.microsoft.com/office/drawing/2014/main" id="{D618FC2C-C708-4AB9-B913-D26655275371}"/>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94B0ABE7-FBFD-4615-B119-093DC4F3164B}"/>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50" name="Oval 749">
                <a:extLst>
                  <a:ext uri="{FF2B5EF4-FFF2-40B4-BE49-F238E27FC236}">
                    <a16:creationId xmlns:a16="http://schemas.microsoft.com/office/drawing/2014/main" id="{AE7CBEE2-79D0-4124-B33D-8944AB3444C4}"/>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51" name="Oval 750">
                <a:extLst>
                  <a:ext uri="{FF2B5EF4-FFF2-40B4-BE49-F238E27FC236}">
                    <a16:creationId xmlns:a16="http://schemas.microsoft.com/office/drawing/2014/main" id="{50725E7D-3985-411A-B1FA-37A6BB45659C}"/>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nvGrpSpPr>
              <p:cNvPr id="752" name="Group 751">
                <a:extLst>
                  <a:ext uri="{FF2B5EF4-FFF2-40B4-BE49-F238E27FC236}">
                    <a16:creationId xmlns:a16="http://schemas.microsoft.com/office/drawing/2014/main" id="{D18CA4F3-F405-485C-938A-008EBB3D5847}"/>
                  </a:ext>
                </a:extLst>
              </p:cNvPr>
              <p:cNvGrpSpPr/>
              <p:nvPr/>
            </p:nvGrpSpPr>
            <p:grpSpPr>
              <a:xfrm>
                <a:off x="-2139677" y="3977321"/>
                <a:ext cx="541538" cy="523877"/>
                <a:chOff x="-3024748" y="3561103"/>
                <a:chExt cx="949654" cy="918684"/>
              </a:xfrm>
            </p:grpSpPr>
            <p:sp>
              <p:nvSpPr>
                <p:cNvPr id="756" name="Rectangle: Rounded Corners 755">
                  <a:extLst>
                    <a:ext uri="{FF2B5EF4-FFF2-40B4-BE49-F238E27FC236}">
                      <a16:creationId xmlns:a16="http://schemas.microsoft.com/office/drawing/2014/main" id="{036EBFB7-8904-462B-8ACD-F1F2B1D1AE12}"/>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57" name="Rectangle: Rounded Corners 756">
                  <a:extLst>
                    <a:ext uri="{FF2B5EF4-FFF2-40B4-BE49-F238E27FC236}">
                      <a16:creationId xmlns:a16="http://schemas.microsoft.com/office/drawing/2014/main" id="{D0DEE78D-DDDB-4838-8393-2F352E2354CF}"/>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grpSp>
            <p:nvGrpSpPr>
              <p:cNvPr id="753" name="Group 752">
                <a:extLst>
                  <a:ext uri="{FF2B5EF4-FFF2-40B4-BE49-F238E27FC236}">
                    <a16:creationId xmlns:a16="http://schemas.microsoft.com/office/drawing/2014/main" id="{2B4176CE-5FFF-431A-8A6B-E5FBA77F21D0}"/>
                  </a:ext>
                </a:extLst>
              </p:cNvPr>
              <p:cNvGrpSpPr/>
              <p:nvPr/>
            </p:nvGrpSpPr>
            <p:grpSpPr>
              <a:xfrm>
                <a:off x="-2813549" y="3977321"/>
                <a:ext cx="541538" cy="523877"/>
                <a:chOff x="-3024748" y="3561103"/>
                <a:chExt cx="949654" cy="918684"/>
              </a:xfrm>
            </p:grpSpPr>
            <p:sp>
              <p:nvSpPr>
                <p:cNvPr id="754" name="Rectangle: Rounded Corners 753">
                  <a:extLst>
                    <a:ext uri="{FF2B5EF4-FFF2-40B4-BE49-F238E27FC236}">
                      <a16:creationId xmlns:a16="http://schemas.microsoft.com/office/drawing/2014/main" id="{F22A941F-F25E-4FE4-A893-0416211C7A44}"/>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55" name="Rectangle: Rounded Corners 754">
                  <a:extLst>
                    <a:ext uri="{FF2B5EF4-FFF2-40B4-BE49-F238E27FC236}">
                      <a16:creationId xmlns:a16="http://schemas.microsoft.com/office/drawing/2014/main" id="{7622B669-B648-494C-A860-959827C31006}"/>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grpSp>
        <p:grpSp>
          <p:nvGrpSpPr>
            <p:cNvPr id="701" name="Group 700">
              <a:extLst>
                <a:ext uri="{FF2B5EF4-FFF2-40B4-BE49-F238E27FC236}">
                  <a16:creationId xmlns:a16="http://schemas.microsoft.com/office/drawing/2014/main" id="{1D5D7A0B-3C36-40DF-9BA7-CF2C0FBC206D}"/>
                </a:ext>
              </a:extLst>
            </p:cNvPr>
            <p:cNvGrpSpPr/>
            <p:nvPr/>
          </p:nvGrpSpPr>
          <p:grpSpPr>
            <a:xfrm>
              <a:off x="1002877" y="4783671"/>
              <a:ext cx="266790" cy="118862"/>
              <a:chOff x="-3774075" y="3977321"/>
              <a:chExt cx="2313012" cy="1030494"/>
            </a:xfrm>
          </p:grpSpPr>
          <p:sp>
            <p:nvSpPr>
              <p:cNvPr id="738" name="Rectangle: Rounded Corners 737">
                <a:extLst>
                  <a:ext uri="{FF2B5EF4-FFF2-40B4-BE49-F238E27FC236}">
                    <a16:creationId xmlns:a16="http://schemas.microsoft.com/office/drawing/2014/main" id="{2757EEA7-B882-45F8-96B1-2B4994BF7234}"/>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39" name="Oval 738">
                <a:extLst>
                  <a:ext uri="{FF2B5EF4-FFF2-40B4-BE49-F238E27FC236}">
                    <a16:creationId xmlns:a16="http://schemas.microsoft.com/office/drawing/2014/main" id="{6F2E9F13-B2FA-4040-ABDF-C60183A3E492}"/>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40" name="Oval 739">
                <a:extLst>
                  <a:ext uri="{FF2B5EF4-FFF2-40B4-BE49-F238E27FC236}">
                    <a16:creationId xmlns:a16="http://schemas.microsoft.com/office/drawing/2014/main" id="{20D1B62C-F571-49D0-98AB-1CCE0AAE8A30}"/>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41" name="Oval 740">
                <a:extLst>
                  <a:ext uri="{FF2B5EF4-FFF2-40B4-BE49-F238E27FC236}">
                    <a16:creationId xmlns:a16="http://schemas.microsoft.com/office/drawing/2014/main" id="{62D9D577-796C-4152-A7B7-F3CA4D3D0794}"/>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nvGrpSpPr>
              <p:cNvPr id="742" name="Group 741">
                <a:extLst>
                  <a:ext uri="{FF2B5EF4-FFF2-40B4-BE49-F238E27FC236}">
                    <a16:creationId xmlns:a16="http://schemas.microsoft.com/office/drawing/2014/main" id="{11076498-99FB-460D-8BE4-F665BD00B6FE}"/>
                  </a:ext>
                </a:extLst>
              </p:cNvPr>
              <p:cNvGrpSpPr/>
              <p:nvPr/>
            </p:nvGrpSpPr>
            <p:grpSpPr>
              <a:xfrm>
                <a:off x="-2139677" y="3977321"/>
                <a:ext cx="541538" cy="523877"/>
                <a:chOff x="-3024748" y="3561103"/>
                <a:chExt cx="949654" cy="918684"/>
              </a:xfrm>
            </p:grpSpPr>
            <p:sp>
              <p:nvSpPr>
                <p:cNvPr id="746" name="Rectangle: Rounded Corners 745">
                  <a:extLst>
                    <a:ext uri="{FF2B5EF4-FFF2-40B4-BE49-F238E27FC236}">
                      <a16:creationId xmlns:a16="http://schemas.microsoft.com/office/drawing/2014/main" id="{75EFF5C7-7A40-468C-A034-9009802E5CD3}"/>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47" name="Rectangle: Rounded Corners 746">
                  <a:extLst>
                    <a:ext uri="{FF2B5EF4-FFF2-40B4-BE49-F238E27FC236}">
                      <a16:creationId xmlns:a16="http://schemas.microsoft.com/office/drawing/2014/main" id="{74B31D20-3F84-439E-970E-1BFA8FE4F6DA}"/>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grpSp>
            <p:nvGrpSpPr>
              <p:cNvPr id="743" name="Group 742">
                <a:extLst>
                  <a:ext uri="{FF2B5EF4-FFF2-40B4-BE49-F238E27FC236}">
                    <a16:creationId xmlns:a16="http://schemas.microsoft.com/office/drawing/2014/main" id="{20CFB798-7350-4DC0-98B2-C2CF1955216E}"/>
                  </a:ext>
                </a:extLst>
              </p:cNvPr>
              <p:cNvGrpSpPr/>
              <p:nvPr/>
            </p:nvGrpSpPr>
            <p:grpSpPr>
              <a:xfrm>
                <a:off x="-2813549" y="3977321"/>
                <a:ext cx="541538" cy="523877"/>
                <a:chOff x="-3024748" y="3561103"/>
                <a:chExt cx="949654" cy="918684"/>
              </a:xfrm>
            </p:grpSpPr>
            <p:sp>
              <p:nvSpPr>
                <p:cNvPr id="744" name="Rectangle: Rounded Corners 743">
                  <a:extLst>
                    <a:ext uri="{FF2B5EF4-FFF2-40B4-BE49-F238E27FC236}">
                      <a16:creationId xmlns:a16="http://schemas.microsoft.com/office/drawing/2014/main" id="{D496F4F2-8365-4167-B5E4-83E91B99897E}"/>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45" name="Rectangle: Rounded Corners 744">
                  <a:extLst>
                    <a:ext uri="{FF2B5EF4-FFF2-40B4-BE49-F238E27FC236}">
                      <a16:creationId xmlns:a16="http://schemas.microsoft.com/office/drawing/2014/main" id="{3983CE59-965F-430A-A222-493187920531}"/>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grpSp>
        <p:sp>
          <p:nvSpPr>
            <p:cNvPr id="702" name="Cube 701">
              <a:extLst>
                <a:ext uri="{FF2B5EF4-FFF2-40B4-BE49-F238E27FC236}">
                  <a16:creationId xmlns:a16="http://schemas.microsoft.com/office/drawing/2014/main" id="{610318DC-3FBF-42B5-8004-BFD8AF1465E8}"/>
                </a:ext>
              </a:extLst>
            </p:cNvPr>
            <p:cNvSpPr/>
            <p:nvPr/>
          </p:nvSpPr>
          <p:spPr bwMode="auto">
            <a:xfrm>
              <a:off x="1406199" y="5739755"/>
              <a:ext cx="2416179"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703" name="Cube 702">
              <a:extLst>
                <a:ext uri="{FF2B5EF4-FFF2-40B4-BE49-F238E27FC236}">
                  <a16:creationId xmlns:a16="http://schemas.microsoft.com/office/drawing/2014/main" id="{01D197F3-96E7-42A9-BE8F-083623B49248}"/>
                </a:ext>
              </a:extLst>
            </p:cNvPr>
            <p:cNvSpPr/>
            <p:nvPr/>
          </p:nvSpPr>
          <p:spPr bwMode="auto">
            <a:xfrm>
              <a:off x="1406199" y="5114043"/>
              <a:ext cx="2416179"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704" name="Cube 703">
              <a:extLst>
                <a:ext uri="{FF2B5EF4-FFF2-40B4-BE49-F238E27FC236}">
                  <a16:creationId xmlns:a16="http://schemas.microsoft.com/office/drawing/2014/main" id="{A848490B-2A8B-4770-95CA-2F39C7AB4569}"/>
                </a:ext>
              </a:extLst>
            </p:cNvPr>
            <p:cNvSpPr/>
            <p:nvPr/>
          </p:nvSpPr>
          <p:spPr bwMode="auto">
            <a:xfrm>
              <a:off x="1406199" y="4488331"/>
              <a:ext cx="2416179"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pic>
          <p:nvPicPr>
            <p:cNvPr id="705" name="Graphic 704" descr="Robot Hand">
              <a:extLst>
                <a:ext uri="{FF2B5EF4-FFF2-40B4-BE49-F238E27FC236}">
                  <a16:creationId xmlns:a16="http://schemas.microsoft.com/office/drawing/2014/main" id="{8CA769FA-5F02-48BA-AB6F-5523BC501D2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3638" y="5998479"/>
              <a:ext cx="219854" cy="244522"/>
            </a:xfrm>
            <a:prstGeom prst="rect">
              <a:avLst/>
            </a:prstGeom>
          </p:spPr>
        </p:pic>
        <p:grpSp>
          <p:nvGrpSpPr>
            <p:cNvPr id="706" name="Group 705">
              <a:extLst>
                <a:ext uri="{FF2B5EF4-FFF2-40B4-BE49-F238E27FC236}">
                  <a16:creationId xmlns:a16="http://schemas.microsoft.com/office/drawing/2014/main" id="{2D2DB022-43E9-4FB2-9B72-A9E606D1616F}"/>
                </a:ext>
              </a:extLst>
            </p:cNvPr>
            <p:cNvGrpSpPr/>
            <p:nvPr/>
          </p:nvGrpSpPr>
          <p:grpSpPr>
            <a:xfrm>
              <a:off x="406997" y="4956449"/>
              <a:ext cx="1110477" cy="418187"/>
              <a:chOff x="406997" y="4956449"/>
              <a:chExt cx="1110477" cy="418187"/>
            </a:xfrm>
          </p:grpSpPr>
          <p:cxnSp>
            <p:nvCxnSpPr>
              <p:cNvPr id="734" name="Connector: Elbow 252">
                <a:extLst>
                  <a:ext uri="{FF2B5EF4-FFF2-40B4-BE49-F238E27FC236}">
                    <a16:creationId xmlns:a16="http://schemas.microsoft.com/office/drawing/2014/main" id="{A4AD54D2-D543-4F9D-A53D-868D83F98055}"/>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5" name="Connector: Elbow 252">
                <a:extLst>
                  <a:ext uri="{FF2B5EF4-FFF2-40B4-BE49-F238E27FC236}">
                    <a16:creationId xmlns:a16="http://schemas.microsoft.com/office/drawing/2014/main" id="{30C93DF2-22B8-4F71-B8E3-CA77EB5387A7}"/>
                  </a:ext>
                </a:extLst>
              </p:cNvPr>
              <p:cNvCxnSpPr>
                <a:cxnSpLocks/>
              </p:cNvCxnSpPr>
              <p:nvPr/>
            </p:nvCxnSpPr>
            <p:spPr>
              <a:xfrm>
                <a:off x="78479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6" name="Connector: Elbow 252">
                <a:extLst>
                  <a:ext uri="{FF2B5EF4-FFF2-40B4-BE49-F238E27FC236}">
                    <a16:creationId xmlns:a16="http://schemas.microsoft.com/office/drawing/2014/main" id="{08A5F261-35E3-4091-8B24-E3928CBEF582}"/>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7" name="Connector: Elbow 252">
                <a:extLst>
                  <a:ext uri="{FF2B5EF4-FFF2-40B4-BE49-F238E27FC236}">
                    <a16:creationId xmlns:a16="http://schemas.microsoft.com/office/drawing/2014/main" id="{3EC37863-09D2-4F4B-91C1-A6A86D2F7FE2}"/>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07" name="Graphic 706" descr="Processor">
              <a:extLst>
                <a:ext uri="{FF2B5EF4-FFF2-40B4-BE49-F238E27FC236}">
                  <a16:creationId xmlns:a16="http://schemas.microsoft.com/office/drawing/2014/main" id="{A6606589-45B7-48F7-80AE-713C58583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775" y="5381704"/>
              <a:ext cx="212852" cy="212854"/>
            </a:xfrm>
            <a:prstGeom prst="rect">
              <a:avLst/>
            </a:prstGeom>
          </p:spPr>
        </p:pic>
        <p:grpSp>
          <p:nvGrpSpPr>
            <p:cNvPr id="708" name="Group 707">
              <a:extLst>
                <a:ext uri="{FF2B5EF4-FFF2-40B4-BE49-F238E27FC236}">
                  <a16:creationId xmlns:a16="http://schemas.microsoft.com/office/drawing/2014/main" id="{72CFB663-4EA8-446D-BD5B-B6ED5A733C77}"/>
                </a:ext>
              </a:extLst>
            </p:cNvPr>
            <p:cNvGrpSpPr/>
            <p:nvPr/>
          </p:nvGrpSpPr>
          <p:grpSpPr>
            <a:xfrm>
              <a:off x="1372685" y="4779143"/>
              <a:ext cx="266790" cy="118862"/>
              <a:chOff x="-3774075" y="3977321"/>
              <a:chExt cx="2313012" cy="1030494"/>
            </a:xfrm>
          </p:grpSpPr>
          <p:sp>
            <p:nvSpPr>
              <p:cNvPr id="724" name="Rectangle: Rounded Corners 723">
                <a:extLst>
                  <a:ext uri="{FF2B5EF4-FFF2-40B4-BE49-F238E27FC236}">
                    <a16:creationId xmlns:a16="http://schemas.microsoft.com/office/drawing/2014/main" id="{CB54C2C4-E0C3-48DC-BA25-5DE42083BA48}"/>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25" name="Oval 724">
                <a:extLst>
                  <a:ext uri="{FF2B5EF4-FFF2-40B4-BE49-F238E27FC236}">
                    <a16:creationId xmlns:a16="http://schemas.microsoft.com/office/drawing/2014/main" id="{472617E6-485F-4199-A0BA-173AA605DAEB}"/>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26" name="Oval 725">
                <a:extLst>
                  <a:ext uri="{FF2B5EF4-FFF2-40B4-BE49-F238E27FC236}">
                    <a16:creationId xmlns:a16="http://schemas.microsoft.com/office/drawing/2014/main" id="{DB168223-53A0-4F6F-B24C-F58E93B53EBE}"/>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27" name="Oval 726">
                <a:extLst>
                  <a:ext uri="{FF2B5EF4-FFF2-40B4-BE49-F238E27FC236}">
                    <a16:creationId xmlns:a16="http://schemas.microsoft.com/office/drawing/2014/main" id="{A0065B0D-0C69-442B-97E7-AF3C9268C043}"/>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nvGrpSpPr>
              <p:cNvPr id="728" name="Group 727">
                <a:extLst>
                  <a:ext uri="{FF2B5EF4-FFF2-40B4-BE49-F238E27FC236}">
                    <a16:creationId xmlns:a16="http://schemas.microsoft.com/office/drawing/2014/main" id="{B0F073FB-9B7E-4F27-B227-69439E03E23F}"/>
                  </a:ext>
                </a:extLst>
              </p:cNvPr>
              <p:cNvGrpSpPr/>
              <p:nvPr/>
            </p:nvGrpSpPr>
            <p:grpSpPr>
              <a:xfrm>
                <a:off x="-2139677" y="3977321"/>
                <a:ext cx="541538" cy="523877"/>
                <a:chOff x="-3024748" y="3561103"/>
                <a:chExt cx="949654" cy="918684"/>
              </a:xfrm>
            </p:grpSpPr>
            <p:sp>
              <p:nvSpPr>
                <p:cNvPr id="732" name="Rectangle: Rounded Corners 731">
                  <a:extLst>
                    <a:ext uri="{FF2B5EF4-FFF2-40B4-BE49-F238E27FC236}">
                      <a16:creationId xmlns:a16="http://schemas.microsoft.com/office/drawing/2014/main" id="{E1336468-5F54-47BF-9C40-C47ACB1F9566}"/>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33" name="Rectangle: Rounded Corners 732">
                  <a:extLst>
                    <a:ext uri="{FF2B5EF4-FFF2-40B4-BE49-F238E27FC236}">
                      <a16:creationId xmlns:a16="http://schemas.microsoft.com/office/drawing/2014/main" id="{05CCA9EB-819E-4BA5-B16F-52795972C740}"/>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grpSp>
            <p:nvGrpSpPr>
              <p:cNvPr id="729" name="Group 728">
                <a:extLst>
                  <a:ext uri="{FF2B5EF4-FFF2-40B4-BE49-F238E27FC236}">
                    <a16:creationId xmlns:a16="http://schemas.microsoft.com/office/drawing/2014/main" id="{6C38AEBB-38AC-45DF-9700-EA8B4993D57A}"/>
                  </a:ext>
                </a:extLst>
              </p:cNvPr>
              <p:cNvGrpSpPr/>
              <p:nvPr/>
            </p:nvGrpSpPr>
            <p:grpSpPr>
              <a:xfrm>
                <a:off x="-2813549" y="3977321"/>
                <a:ext cx="541538" cy="523877"/>
                <a:chOff x="-3024748" y="3561103"/>
                <a:chExt cx="949654" cy="918684"/>
              </a:xfrm>
            </p:grpSpPr>
            <p:sp>
              <p:nvSpPr>
                <p:cNvPr id="730" name="Rectangle: Rounded Corners 729">
                  <a:extLst>
                    <a:ext uri="{FF2B5EF4-FFF2-40B4-BE49-F238E27FC236}">
                      <a16:creationId xmlns:a16="http://schemas.microsoft.com/office/drawing/2014/main" id="{6101A063-A6C7-4BBD-9F20-FB5F07CF8056}"/>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sp>
              <p:nvSpPr>
                <p:cNvPr id="731" name="Rectangle: Rounded Corners 730">
                  <a:extLst>
                    <a:ext uri="{FF2B5EF4-FFF2-40B4-BE49-F238E27FC236}">
                      <a16:creationId xmlns:a16="http://schemas.microsoft.com/office/drawing/2014/main" id="{1C3F3116-6BD9-437F-A1D6-EE23CD6B4BE2}"/>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err="1">
                    <a:solidFill>
                      <a:srgbClr val="FFFFFF"/>
                    </a:solidFill>
                    <a:latin typeface="Segoe UI"/>
                    <a:ea typeface="Segoe UI" pitchFamily="34" charset="0"/>
                    <a:cs typeface="Segoe UI" pitchFamily="34" charset="0"/>
                  </a:endParaRPr>
                </a:p>
              </p:txBody>
            </p:sp>
          </p:grpSp>
        </p:grpSp>
        <p:sp>
          <p:nvSpPr>
            <p:cNvPr id="709" name="Cube 708">
              <a:extLst>
                <a:ext uri="{FF2B5EF4-FFF2-40B4-BE49-F238E27FC236}">
                  <a16:creationId xmlns:a16="http://schemas.microsoft.com/office/drawing/2014/main" id="{F8DAB7CB-0995-49C4-B693-FA6CF4EECCF3}"/>
                </a:ext>
              </a:extLst>
            </p:cNvPr>
            <p:cNvSpPr/>
            <p:nvPr/>
          </p:nvSpPr>
          <p:spPr bwMode="auto">
            <a:xfrm>
              <a:off x="276162" y="3862619"/>
              <a:ext cx="3546216"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pic>
          <p:nvPicPr>
            <p:cNvPr id="710" name="Graphic 709" descr="Factory">
              <a:extLst>
                <a:ext uri="{FF2B5EF4-FFF2-40B4-BE49-F238E27FC236}">
                  <a16:creationId xmlns:a16="http://schemas.microsoft.com/office/drawing/2014/main" id="{4DAF0B6B-F52C-44C9-ACAD-343C9E04F9C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007" y="4292772"/>
              <a:ext cx="273212" cy="273210"/>
            </a:xfrm>
            <a:prstGeom prst="rect">
              <a:avLst/>
            </a:prstGeom>
          </p:spPr>
        </p:pic>
        <p:cxnSp>
          <p:nvCxnSpPr>
            <p:cNvPr id="711" name="Connector: Elbow 710">
              <a:extLst>
                <a:ext uri="{FF2B5EF4-FFF2-40B4-BE49-F238E27FC236}">
                  <a16:creationId xmlns:a16="http://schemas.microsoft.com/office/drawing/2014/main" id="{D47A27F2-87AD-436F-B133-AFD3F2C09B9E}"/>
                </a:ext>
              </a:extLst>
            </p:cNvPr>
            <p:cNvCxnSpPr>
              <a:cxnSpLocks/>
              <a:stCxn id="710" idx="3"/>
            </p:cNvCxnSpPr>
            <p:nvPr/>
          </p:nvCxnSpPr>
          <p:spPr>
            <a:xfrm>
              <a:off x="1089219" y="4429377"/>
              <a:ext cx="437667" cy="305527"/>
            </a:xfrm>
            <a:prstGeom prst="bentConnector3">
              <a:avLst>
                <a:gd name="adj1" fmla="val 98967"/>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2" name="Connector: Elbow 711">
              <a:extLst>
                <a:ext uri="{FF2B5EF4-FFF2-40B4-BE49-F238E27FC236}">
                  <a16:creationId xmlns:a16="http://schemas.microsoft.com/office/drawing/2014/main" id="{9BED771D-412B-45A5-A912-51B5A2DDE9D9}"/>
                </a:ext>
              </a:extLst>
            </p:cNvPr>
            <p:cNvCxnSpPr>
              <a:cxnSpLocks/>
              <a:stCxn id="689" idx="1"/>
              <a:endCxn id="710" idx="1"/>
            </p:cNvCxnSpPr>
            <p:nvPr/>
          </p:nvCxnSpPr>
          <p:spPr>
            <a:xfrm rot="5400000" flipH="1" flipV="1">
              <a:off x="451700" y="4384396"/>
              <a:ext cx="319326" cy="409288"/>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3" name="Connector: Elbow 712">
              <a:extLst>
                <a:ext uri="{FF2B5EF4-FFF2-40B4-BE49-F238E27FC236}">
                  <a16:creationId xmlns:a16="http://schemas.microsoft.com/office/drawing/2014/main" id="{C47B827D-EAC6-47B8-96F4-02CB188C1B10}"/>
                </a:ext>
              </a:extLst>
            </p:cNvPr>
            <p:cNvCxnSpPr>
              <a:cxnSpLocks/>
              <a:stCxn id="710" idx="3"/>
              <a:endCxn id="695" idx="1"/>
            </p:cNvCxnSpPr>
            <p:nvPr/>
          </p:nvCxnSpPr>
          <p:spPr>
            <a:xfrm>
              <a:off x="1089219" y="4429377"/>
              <a:ext cx="72676"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4" name="Connector: Elbow 713">
              <a:extLst>
                <a:ext uri="{FF2B5EF4-FFF2-40B4-BE49-F238E27FC236}">
                  <a16:creationId xmlns:a16="http://schemas.microsoft.com/office/drawing/2014/main" id="{4D4CE9FA-BB3A-4577-A7CE-D3D33E0EC172}"/>
                </a:ext>
              </a:extLst>
            </p:cNvPr>
            <p:cNvCxnSpPr>
              <a:cxnSpLocks/>
              <a:stCxn id="710" idx="1"/>
              <a:endCxn id="694" idx="1"/>
            </p:cNvCxnSpPr>
            <p:nvPr/>
          </p:nvCxnSpPr>
          <p:spPr>
            <a:xfrm rot="10800000" flipV="1">
              <a:off x="784307" y="4429377"/>
              <a:ext cx="31700"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15" name="Group 714">
              <a:extLst>
                <a:ext uri="{FF2B5EF4-FFF2-40B4-BE49-F238E27FC236}">
                  <a16:creationId xmlns:a16="http://schemas.microsoft.com/office/drawing/2014/main" id="{309591B0-7B73-45E5-96EB-3A722D6BDD12}"/>
                </a:ext>
              </a:extLst>
            </p:cNvPr>
            <p:cNvGrpSpPr/>
            <p:nvPr/>
          </p:nvGrpSpPr>
          <p:grpSpPr>
            <a:xfrm>
              <a:off x="415300" y="5586327"/>
              <a:ext cx="1110477" cy="418187"/>
              <a:chOff x="406997" y="4956449"/>
              <a:chExt cx="1110477" cy="418187"/>
            </a:xfrm>
          </p:grpSpPr>
          <p:cxnSp>
            <p:nvCxnSpPr>
              <p:cNvPr id="720" name="Connector: Elbow 252">
                <a:extLst>
                  <a:ext uri="{FF2B5EF4-FFF2-40B4-BE49-F238E27FC236}">
                    <a16:creationId xmlns:a16="http://schemas.microsoft.com/office/drawing/2014/main" id="{47D33F30-0EFC-4CD5-89DD-325AAC133120}"/>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1" name="Connector: Elbow 252">
                <a:extLst>
                  <a:ext uri="{FF2B5EF4-FFF2-40B4-BE49-F238E27FC236}">
                    <a16:creationId xmlns:a16="http://schemas.microsoft.com/office/drawing/2014/main" id="{71F37CBF-2719-4EAA-9E17-C3DA14A1ECFA}"/>
                  </a:ext>
                </a:extLst>
              </p:cNvPr>
              <p:cNvCxnSpPr>
                <a:cxnSpLocks/>
              </p:cNvCxnSpPr>
              <p:nvPr/>
            </p:nvCxnSpPr>
            <p:spPr>
              <a:xfrm>
                <a:off x="784794" y="4956449"/>
                <a:ext cx="0" cy="418187"/>
              </a:xfrm>
              <a:prstGeom prst="straightConnector1">
                <a:avLst/>
              </a:prstGeom>
              <a:solidFill>
                <a:schemeClr val="accent2"/>
              </a:solidFill>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2" name="Connector: Elbow 252">
                <a:extLst>
                  <a:ext uri="{FF2B5EF4-FFF2-40B4-BE49-F238E27FC236}">
                    <a16:creationId xmlns:a16="http://schemas.microsoft.com/office/drawing/2014/main" id="{11F20FFB-2540-4C9A-BBDC-A3A759878CA3}"/>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3" name="Connector: Elbow 252">
                <a:extLst>
                  <a:ext uri="{FF2B5EF4-FFF2-40B4-BE49-F238E27FC236}">
                    <a16:creationId xmlns:a16="http://schemas.microsoft.com/office/drawing/2014/main" id="{A4EA67A2-D37B-4BAD-953D-BEFC58515A8B}"/>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16" name="Speech Bubble: Rectangle 715">
              <a:extLst>
                <a:ext uri="{FF2B5EF4-FFF2-40B4-BE49-F238E27FC236}">
                  <a16:creationId xmlns:a16="http://schemas.microsoft.com/office/drawing/2014/main" id="{13794900-4BF8-423B-932D-734AFB105794}"/>
                </a:ext>
              </a:extLst>
            </p:cNvPr>
            <p:cNvSpPr/>
            <p:nvPr/>
          </p:nvSpPr>
          <p:spPr bwMode="auto">
            <a:xfrm>
              <a:off x="1677900" y="5362340"/>
              <a:ext cx="1835485" cy="416771"/>
            </a:xfrm>
            <a:prstGeom prst="wedgeRectCallout">
              <a:avLst>
                <a:gd name="adj1" fmla="val 6532"/>
                <a:gd name="adj2" fmla="val -266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54" tIns="80054" rIns="80054" bIns="80054" numCol="1" spcCol="0" rtlCol="0" fromWordArt="0" anchor="ctr" anchorCtr="0" forceAA="0" compatLnSpc="1">
              <a:prstTxWarp prst="textNoShape">
                <a:avLst/>
              </a:prstTxWarp>
              <a:noAutofit/>
            </a:bodyPr>
            <a:lstStyle/>
            <a:p>
              <a:pPr defTabSz="816255" fontAlgn="base">
                <a:spcBef>
                  <a:spcPct val="0"/>
                </a:spcBef>
                <a:spcAft>
                  <a:spcPct val="0"/>
                </a:spcAft>
              </a:pPr>
              <a:r>
                <a:rPr lang="en-US" sz="788" b="1" dirty="0">
                  <a:solidFill>
                    <a:srgbClr val="000000"/>
                  </a:solidFill>
                  <a:latin typeface="Segoe UI"/>
                  <a:ea typeface="Segoe UI" pitchFamily="34" charset="0"/>
                  <a:cs typeface="Segoe UI" pitchFamily="34" charset="0"/>
                </a:rPr>
                <a:t>第</a:t>
              </a:r>
              <a:r>
                <a:rPr lang="en-US" altLang="zh-CN" sz="788" b="1" dirty="0">
                  <a:solidFill>
                    <a:srgbClr val="000000"/>
                  </a:solidFill>
                  <a:latin typeface="Segoe UI"/>
                  <a:ea typeface="Segoe UI" pitchFamily="34" charset="0"/>
                  <a:cs typeface="Segoe UI" pitchFamily="34" charset="0"/>
                </a:rPr>
                <a:t>1</a:t>
              </a:r>
              <a:r>
                <a:rPr lang="zh-CN" altLang="en-US" sz="788" b="1" dirty="0">
                  <a:solidFill>
                    <a:srgbClr val="000000"/>
                  </a:solidFill>
                  <a:latin typeface="Segoe UI"/>
                  <a:ea typeface="Segoe UI" pitchFamily="34" charset="0"/>
                  <a:cs typeface="Segoe UI" pitchFamily="34" charset="0"/>
                </a:rPr>
                <a:t>级 </a:t>
              </a:r>
              <a:r>
                <a:rPr lang="en-US" sz="788" b="1" dirty="0">
                  <a:solidFill>
                    <a:srgbClr val="000000"/>
                  </a:solidFill>
                  <a:latin typeface="Segoe UI"/>
                  <a:ea typeface="Segoe UI" pitchFamily="34" charset="0"/>
                  <a:cs typeface="Segoe UI" pitchFamily="34" charset="0"/>
                </a:rPr>
                <a:t>– </a:t>
              </a:r>
              <a:r>
                <a:rPr lang="en-US" sz="788" b="1" dirty="0" err="1">
                  <a:solidFill>
                    <a:srgbClr val="000000"/>
                  </a:solidFill>
                  <a:latin typeface="Segoe UI"/>
                  <a:ea typeface="Segoe UI" pitchFamily="34" charset="0"/>
                  <a:cs typeface="Segoe UI" pitchFamily="34" charset="0"/>
                </a:rPr>
                <a:t>基本控制</a:t>
              </a:r>
              <a:br>
                <a:rPr lang="en-US" sz="788" b="1" dirty="0">
                  <a:solidFill>
                    <a:srgbClr val="000000"/>
                  </a:solidFill>
                  <a:latin typeface="Segoe UI"/>
                  <a:ea typeface="Segoe UI" pitchFamily="34" charset="0"/>
                  <a:cs typeface="Segoe UI" pitchFamily="34" charset="0"/>
                </a:rPr>
              </a:br>
              <a:r>
                <a:rPr lang="zh-CN" altLang="en-US" sz="613" dirty="0">
                  <a:solidFill>
                    <a:srgbClr val="000000"/>
                  </a:solidFill>
                  <a:cs typeface="Segoe UI" pitchFamily="34" charset="0"/>
                </a:rPr>
                <a:t>电子控制或监控物理系统</a:t>
              </a:r>
              <a:endParaRPr lang="en-US" sz="613" dirty="0">
                <a:solidFill>
                  <a:srgbClr val="000000"/>
                </a:solidFill>
                <a:latin typeface="Segoe UI"/>
                <a:cs typeface="Segoe UI" pitchFamily="34" charset="0"/>
              </a:endParaRPr>
            </a:p>
          </p:txBody>
        </p:sp>
        <p:sp>
          <p:nvSpPr>
            <p:cNvPr id="717" name="Speech Bubble: Rectangle 716">
              <a:extLst>
                <a:ext uri="{FF2B5EF4-FFF2-40B4-BE49-F238E27FC236}">
                  <a16:creationId xmlns:a16="http://schemas.microsoft.com/office/drawing/2014/main" id="{3CA0E9AA-1028-4E0C-98F1-F1E6137EF2CB}"/>
                </a:ext>
              </a:extLst>
            </p:cNvPr>
            <p:cNvSpPr/>
            <p:nvPr/>
          </p:nvSpPr>
          <p:spPr bwMode="auto">
            <a:xfrm>
              <a:off x="1677899" y="5998368"/>
              <a:ext cx="1835485" cy="418187"/>
            </a:xfrm>
            <a:prstGeom prst="wedgeRectCallout">
              <a:avLst>
                <a:gd name="adj1" fmla="val 9743"/>
                <a:gd name="adj2" fmla="val 346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54" tIns="80054" rIns="80054" bIns="0" numCol="1" spcCol="0" rtlCol="0" fromWordArt="0" anchor="ctr" anchorCtr="0" forceAA="0" compatLnSpc="1">
              <a:prstTxWarp prst="textNoShape">
                <a:avLst/>
              </a:prstTxWarp>
              <a:noAutofit/>
            </a:bodyPr>
            <a:lstStyle/>
            <a:p>
              <a:pPr defTabSz="816255" fontAlgn="base">
                <a:spcBef>
                  <a:spcPct val="0"/>
                </a:spcBef>
                <a:spcAft>
                  <a:spcPct val="0"/>
                </a:spcAft>
              </a:pPr>
              <a:r>
                <a:rPr lang="en-US" sz="788" b="1" dirty="0">
                  <a:solidFill>
                    <a:srgbClr val="000000"/>
                  </a:solidFill>
                  <a:latin typeface="Segoe UI"/>
                  <a:ea typeface="Segoe UI" pitchFamily="34" charset="0"/>
                  <a:cs typeface="Segoe UI" pitchFamily="34" charset="0"/>
                </a:rPr>
                <a:t>第</a:t>
              </a:r>
              <a:r>
                <a:rPr lang="en-US" altLang="zh-CN" sz="788" b="1" dirty="0">
                  <a:solidFill>
                    <a:srgbClr val="000000"/>
                  </a:solidFill>
                  <a:latin typeface="Segoe UI"/>
                  <a:ea typeface="Segoe UI" pitchFamily="34" charset="0"/>
                  <a:cs typeface="Segoe UI" pitchFamily="34" charset="0"/>
                </a:rPr>
                <a:t>0</a:t>
              </a:r>
              <a:r>
                <a:rPr lang="zh-CN" altLang="en-US" sz="788" b="1" dirty="0">
                  <a:solidFill>
                    <a:srgbClr val="000000"/>
                  </a:solidFill>
                  <a:latin typeface="Segoe UI"/>
                  <a:ea typeface="Segoe UI" pitchFamily="34" charset="0"/>
                  <a:cs typeface="Segoe UI" pitchFamily="34" charset="0"/>
                </a:rPr>
                <a:t>级 </a:t>
              </a:r>
              <a:r>
                <a:rPr lang="en-US" sz="788" b="1" dirty="0">
                  <a:solidFill>
                    <a:srgbClr val="000000"/>
                  </a:solidFill>
                  <a:latin typeface="Segoe UI"/>
                  <a:ea typeface="Segoe UI" pitchFamily="34" charset="0"/>
                  <a:cs typeface="Segoe UI" pitchFamily="34" charset="0"/>
                </a:rPr>
                <a:t>– </a:t>
              </a:r>
              <a:r>
                <a:rPr lang="en-US" sz="788" b="1" dirty="0" err="1">
                  <a:solidFill>
                    <a:srgbClr val="000000"/>
                  </a:solidFill>
                  <a:latin typeface="Segoe UI"/>
                  <a:ea typeface="Segoe UI" pitchFamily="34" charset="0"/>
                  <a:cs typeface="Segoe UI" pitchFamily="34" charset="0"/>
                </a:rPr>
                <a:t>加工</a:t>
              </a:r>
              <a:br>
                <a:rPr lang="en-US" sz="788" b="1" dirty="0">
                  <a:solidFill>
                    <a:srgbClr val="000000"/>
                  </a:solidFill>
                  <a:latin typeface="Segoe UI"/>
                  <a:ea typeface="Segoe UI" pitchFamily="34" charset="0"/>
                  <a:cs typeface="Segoe UI" pitchFamily="34" charset="0"/>
                </a:rPr>
              </a:br>
              <a:r>
                <a:rPr lang="en-US" sz="613" dirty="0" err="1">
                  <a:solidFill>
                    <a:srgbClr val="000000"/>
                  </a:solidFill>
                  <a:latin typeface="Segoe UI"/>
                  <a:cs typeface="Segoe UI" pitchFamily="34" charset="0"/>
                </a:rPr>
                <a:t>物理机械</a:t>
              </a:r>
              <a:r>
                <a:rPr lang="en-US" sz="613" dirty="0">
                  <a:solidFill>
                    <a:srgbClr val="000000"/>
                  </a:solidFill>
                  <a:latin typeface="Segoe UI"/>
                  <a:cs typeface="Segoe UI" pitchFamily="34" charset="0"/>
                </a:rPr>
                <a:t>   </a:t>
              </a:r>
              <a:br>
                <a:rPr lang="en-US" sz="613" dirty="0">
                  <a:solidFill>
                    <a:srgbClr val="000000"/>
                  </a:solidFill>
                  <a:latin typeface="Segoe UI"/>
                  <a:cs typeface="Segoe UI" pitchFamily="34" charset="0"/>
                </a:rPr>
              </a:br>
              <a:endParaRPr lang="en-US" sz="613" dirty="0">
                <a:solidFill>
                  <a:srgbClr val="000000"/>
                </a:solidFill>
                <a:latin typeface="Segoe UI"/>
                <a:cs typeface="Segoe UI" pitchFamily="34" charset="0"/>
              </a:endParaRPr>
            </a:p>
          </p:txBody>
        </p:sp>
        <p:sp>
          <p:nvSpPr>
            <p:cNvPr id="718" name="Speech Bubble: Rectangle 717">
              <a:extLst>
                <a:ext uri="{FF2B5EF4-FFF2-40B4-BE49-F238E27FC236}">
                  <a16:creationId xmlns:a16="http://schemas.microsoft.com/office/drawing/2014/main" id="{62C7DD2A-D97E-4BFA-81E9-8D7CB98A5878}"/>
                </a:ext>
              </a:extLst>
            </p:cNvPr>
            <p:cNvSpPr/>
            <p:nvPr/>
          </p:nvSpPr>
          <p:spPr bwMode="auto">
            <a:xfrm>
              <a:off x="1675005" y="4760617"/>
              <a:ext cx="1853563" cy="418187"/>
            </a:xfrm>
            <a:prstGeom prst="wedgeRectCallout">
              <a:avLst>
                <a:gd name="adj1" fmla="val -5800"/>
                <a:gd name="adj2" fmla="val -544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54" tIns="80054" rIns="80054" bIns="80054" numCol="1" spcCol="0" rtlCol="0" fromWordArt="0" anchor="ctr" anchorCtr="0" forceAA="0" compatLnSpc="1">
              <a:prstTxWarp prst="textNoShape">
                <a:avLst/>
              </a:prstTxWarp>
              <a:noAutofit/>
            </a:bodyPr>
            <a:lstStyle/>
            <a:p>
              <a:pPr defTabSz="816255" fontAlgn="base">
                <a:spcBef>
                  <a:spcPct val="0"/>
                </a:spcBef>
                <a:spcAft>
                  <a:spcPct val="0"/>
                </a:spcAft>
              </a:pPr>
              <a:r>
                <a:rPr lang="en-US" sz="788" b="1" dirty="0">
                  <a:solidFill>
                    <a:srgbClr val="000000"/>
                  </a:solidFill>
                  <a:ea typeface="Segoe UI" pitchFamily="34" charset="0"/>
                  <a:cs typeface="Segoe UI" pitchFamily="34" charset="0"/>
                </a:rPr>
                <a:t>第</a:t>
              </a:r>
              <a:r>
                <a:rPr lang="en-US" altLang="zh-CN" sz="788" b="1" dirty="0">
                  <a:solidFill>
                    <a:srgbClr val="000000"/>
                  </a:solidFill>
                  <a:ea typeface="Segoe UI" pitchFamily="34" charset="0"/>
                  <a:cs typeface="Segoe UI" pitchFamily="34" charset="0"/>
                </a:rPr>
                <a:t>2</a:t>
              </a:r>
              <a:r>
                <a:rPr lang="zh-CN" altLang="en-US" sz="788" b="1" dirty="0">
                  <a:solidFill>
                    <a:srgbClr val="000000"/>
                  </a:solidFill>
                  <a:ea typeface="Segoe UI" pitchFamily="34" charset="0"/>
                  <a:cs typeface="Segoe UI" pitchFamily="34" charset="0"/>
                </a:rPr>
                <a:t>级 </a:t>
              </a:r>
              <a:r>
                <a:rPr lang="en-US" sz="788" b="1" dirty="0">
                  <a:solidFill>
                    <a:srgbClr val="000000"/>
                  </a:solidFill>
                  <a:latin typeface="Segoe UI"/>
                  <a:cs typeface="Segoe UI" pitchFamily="34" charset="0"/>
                </a:rPr>
                <a:t>– </a:t>
              </a:r>
              <a:r>
                <a:rPr lang="en-US" sz="788" b="1" dirty="0" err="1">
                  <a:solidFill>
                    <a:srgbClr val="000000"/>
                  </a:solidFill>
                  <a:latin typeface="Segoe UI"/>
                  <a:cs typeface="Segoe UI" pitchFamily="34" charset="0"/>
                </a:rPr>
                <a:t>监测控制</a:t>
              </a:r>
              <a:br>
                <a:rPr lang="en-US" sz="788" b="1" dirty="0">
                  <a:solidFill>
                    <a:srgbClr val="000000"/>
                  </a:solidFill>
                  <a:latin typeface="Segoe UI"/>
                  <a:cs typeface="Segoe UI" pitchFamily="34" charset="0"/>
                </a:rPr>
              </a:br>
              <a:r>
                <a:rPr lang="zh-CN" altLang="en-US" sz="613" dirty="0">
                  <a:solidFill>
                    <a:srgbClr val="000000"/>
                  </a:solidFill>
                  <a:cs typeface="Segoe UI" pitchFamily="34" charset="0"/>
                </a:rPr>
                <a:t>对离散的业务功能</a:t>
              </a:r>
              <a:r>
                <a:rPr lang="en-US" altLang="zh-CN" sz="613" dirty="0">
                  <a:solidFill>
                    <a:srgbClr val="000000"/>
                  </a:solidFill>
                  <a:cs typeface="Segoe UI" pitchFamily="34" charset="0"/>
                </a:rPr>
                <a:t>(</a:t>
              </a:r>
              <a:r>
                <a:rPr lang="zh-CN" altLang="en-US" sz="613" dirty="0">
                  <a:solidFill>
                    <a:srgbClr val="000000"/>
                  </a:solidFill>
                  <a:cs typeface="Segoe UI" pitchFamily="34" charset="0"/>
                </a:rPr>
                <a:t>如生产线</a:t>
              </a:r>
              <a:r>
                <a:rPr lang="en-US" altLang="zh-CN" sz="613" dirty="0">
                  <a:solidFill>
                    <a:srgbClr val="000000"/>
                  </a:solidFill>
                  <a:cs typeface="Segoe UI" pitchFamily="34" charset="0"/>
                </a:rPr>
                <a:t>)</a:t>
              </a:r>
              <a:r>
                <a:rPr lang="zh-CN" altLang="en-US" sz="613" dirty="0">
                  <a:solidFill>
                    <a:srgbClr val="000000"/>
                  </a:solidFill>
                  <a:cs typeface="Segoe UI" pitchFamily="34" charset="0"/>
                </a:rPr>
                <a:t>的监控和控制</a:t>
              </a:r>
              <a:endParaRPr lang="en-US" sz="613" dirty="0">
                <a:solidFill>
                  <a:srgbClr val="000000"/>
                </a:solidFill>
                <a:latin typeface="Segoe UI"/>
                <a:cs typeface="Segoe UI" pitchFamily="34" charset="0"/>
              </a:endParaRPr>
            </a:p>
          </p:txBody>
        </p:sp>
        <p:sp>
          <p:nvSpPr>
            <p:cNvPr id="719" name="Speech Bubble: Rectangle 718">
              <a:extLst>
                <a:ext uri="{FF2B5EF4-FFF2-40B4-BE49-F238E27FC236}">
                  <a16:creationId xmlns:a16="http://schemas.microsoft.com/office/drawing/2014/main" id="{69099DCF-F0CB-4178-BCF6-3B98C609AD4F}"/>
                </a:ext>
              </a:extLst>
            </p:cNvPr>
            <p:cNvSpPr/>
            <p:nvPr/>
          </p:nvSpPr>
          <p:spPr bwMode="auto">
            <a:xfrm>
              <a:off x="1679156" y="4129462"/>
              <a:ext cx="1849412" cy="421889"/>
            </a:xfrm>
            <a:prstGeom prst="wedgeRectCallout">
              <a:avLst>
                <a:gd name="adj1" fmla="val -30698"/>
                <a:gd name="adj2" fmla="val 1788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54" tIns="128086" rIns="80054" bIns="128086" numCol="1" spcCol="0" rtlCol="0" fromWordArt="0" anchor="ctr" anchorCtr="0" forceAA="0" compatLnSpc="1">
              <a:prstTxWarp prst="textNoShape">
                <a:avLst/>
              </a:prstTxWarp>
              <a:noAutofit/>
            </a:bodyPr>
            <a:lstStyle/>
            <a:p>
              <a:pPr defTabSz="816255" fontAlgn="base">
                <a:spcBef>
                  <a:spcPct val="0"/>
                </a:spcBef>
                <a:spcAft>
                  <a:spcPct val="0"/>
                </a:spcAft>
              </a:pPr>
              <a:r>
                <a:rPr lang="en-US" sz="788" b="1" dirty="0">
                  <a:solidFill>
                    <a:srgbClr val="000000"/>
                  </a:solidFill>
                  <a:ea typeface="Segoe UI" pitchFamily="34" charset="0"/>
                  <a:cs typeface="Segoe UI" pitchFamily="34" charset="0"/>
                </a:rPr>
                <a:t>第</a:t>
              </a:r>
              <a:r>
                <a:rPr lang="en-US" altLang="zh-CN" sz="788" b="1" dirty="0">
                  <a:solidFill>
                    <a:srgbClr val="000000"/>
                  </a:solidFill>
                  <a:ea typeface="Segoe UI" pitchFamily="34" charset="0"/>
                  <a:cs typeface="Segoe UI" pitchFamily="34" charset="0"/>
                </a:rPr>
                <a:t>3</a:t>
              </a:r>
              <a:r>
                <a:rPr lang="zh-CN" altLang="en-US" sz="788" b="1" dirty="0">
                  <a:solidFill>
                    <a:srgbClr val="000000"/>
                  </a:solidFill>
                  <a:ea typeface="Segoe UI" pitchFamily="34" charset="0"/>
                  <a:cs typeface="Segoe UI" pitchFamily="34" charset="0"/>
                </a:rPr>
                <a:t>级 </a:t>
              </a:r>
              <a:r>
                <a:rPr lang="en-US" sz="788" b="1" dirty="0">
                  <a:solidFill>
                    <a:srgbClr val="000000"/>
                  </a:solidFill>
                  <a:latin typeface="Segoe UI"/>
                  <a:ea typeface="Segoe UI" pitchFamily="34" charset="0"/>
                  <a:cs typeface="Segoe UI" pitchFamily="34" charset="0"/>
                </a:rPr>
                <a:t>– </a:t>
              </a:r>
              <a:r>
                <a:rPr lang="en-US" sz="788" b="1" dirty="0" err="1">
                  <a:solidFill>
                    <a:srgbClr val="000000"/>
                  </a:solidFill>
                  <a:latin typeface="Segoe UI"/>
                  <a:ea typeface="Segoe UI" pitchFamily="34" charset="0"/>
                  <a:cs typeface="Segoe UI" pitchFamily="34" charset="0"/>
                </a:rPr>
                <a:t>工地作业</a:t>
              </a:r>
              <a:br>
                <a:rPr lang="en-US" sz="788" b="1" dirty="0">
                  <a:solidFill>
                    <a:srgbClr val="000000"/>
                  </a:solidFill>
                  <a:latin typeface="Segoe UI"/>
                  <a:ea typeface="Segoe UI" pitchFamily="34" charset="0"/>
                  <a:cs typeface="Segoe UI" pitchFamily="34" charset="0"/>
                </a:rPr>
              </a:br>
              <a:r>
                <a:rPr lang="zh-CN" altLang="en-US" sz="613" dirty="0">
                  <a:solidFill>
                    <a:srgbClr val="000000"/>
                  </a:solidFill>
                  <a:latin typeface="Segoe UI"/>
                  <a:cs typeface="Segoe UI" pitchFamily="34" charset="0"/>
                </a:rPr>
                <a:t>利用多种功能</a:t>
              </a:r>
              <a:r>
                <a:rPr lang="en-CA" altLang="zh-CN" sz="613" dirty="0">
                  <a:solidFill>
                    <a:srgbClr val="000000"/>
                  </a:solidFill>
                  <a:latin typeface="Segoe UI"/>
                  <a:cs typeface="Segoe UI" pitchFamily="34" charset="0"/>
                </a:rPr>
                <a:t>(</a:t>
              </a:r>
              <a:r>
                <a:rPr lang="zh-CN" altLang="en-US" sz="613" dirty="0">
                  <a:solidFill>
                    <a:srgbClr val="000000"/>
                  </a:solidFill>
                  <a:latin typeface="Segoe UI"/>
                  <a:cs typeface="Segoe UI" pitchFamily="34" charset="0"/>
                </a:rPr>
                <a:t>如</a:t>
              </a:r>
              <a:r>
                <a:rPr lang="en-US" altLang="zh-CN" sz="613" dirty="0">
                  <a:solidFill>
                    <a:srgbClr val="000000"/>
                  </a:solidFill>
                  <a:latin typeface="Segoe UI"/>
                  <a:cs typeface="Segoe UI" pitchFamily="34" charset="0"/>
                </a:rPr>
                <a:t>plant</a:t>
              </a:r>
              <a:r>
                <a:rPr lang="en-CA" altLang="zh-CN" sz="613" dirty="0">
                  <a:solidFill>
                    <a:srgbClr val="000000"/>
                  </a:solidFill>
                  <a:latin typeface="Segoe UI"/>
                  <a:cs typeface="Segoe UI" pitchFamily="34" charset="0"/>
                </a:rPr>
                <a:t>)</a:t>
              </a:r>
              <a:r>
                <a:rPr lang="zh-CN" altLang="en-US" sz="613" dirty="0">
                  <a:solidFill>
                    <a:srgbClr val="000000"/>
                  </a:solidFill>
                  <a:latin typeface="Segoe UI"/>
                  <a:cs typeface="Segoe UI" pitchFamily="34" charset="0"/>
                </a:rPr>
                <a:t>来对场地进行监控和控制</a:t>
              </a:r>
              <a:endParaRPr lang="en-US" sz="613" dirty="0">
                <a:solidFill>
                  <a:srgbClr val="000000"/>
                </a:solidFill>
                <a:latin typeface="Segoe UI"/>
                <a:cs typeface="Segoe UI" pitchFamily="34" charset="0"/>
              </a:endParaRPr>
            </a:p>
          </p:txBody>
        </p:sp>
      </p:grpSp>
      <p:sp>
        <p:nvSpPr>
          <p:cNvPr id="768" name="Google Shape;1889;p149">
            <a:extLst>
              <a:ext uri="{FF2B5EF4-FFF2-40B4-BE49-F238E27FC236}">
                <a16:creationId xmlns:a16="http://schemas.microsoft.com/office/drawing/2014/main" id="{7702ED9A-1755-454D-A47F-FF18F8DEFF98}"/>
              </a:ext>
              <a:ext uri="{C183D7F6-B498-43B3-948B-1728B52AA6E4}">
                <adec:decorative xmlns:adec="http://schemas.microsoft.com/office/drawing/2017/decorative" val="1"/>
              </a:ext>
            </a:extLst>
          </p:cNvPr>
          <p:cNvSpPr/>
          <p:nvPr/>
        </p:nvSpPr>
        <p:spPr>
          <a:xfrm>
            <a:off x="7617489" y="1503594"/>
            <a:ext cx="3992453" cy="744850"/>
          </a:xfrm>
          <a:prstGeom prst="rect">
            <a:avLst/>
          </a:prstGeom>
          <a:solidFill>
            <a:schemeClr val="accent5">
              <a:alpha val="10000"/>
            </a:schemeClr>
          </a:solidFill>
          <a:ln w="12700" cap="flat" cmpd="sng">
            <a:noFill/>
            <a:prstDash val="solid"/>
            <a:miter lim="800000"/>
            <a:headEnd type="none" w="sm" len="sm"/>
            <a:tailEnd type="none" w="sm" len="sm"/>
          </a:ln>
        </p:spPr>
        <p:txBody>
          <a:bodyPr spcFirstLastPara="1" wrap="square" lIns="80042" tIns="32023" rIns="80042" bIns="40011" anchor="t" anchorCtr="0">
            <a:noAutofit/>
          </a:bodyPr>
          <a:lstStyle/>
          <a:p>
            <a:pPr algn="ctr" defTabSz="914016">
              <a:buClr>
                <a:srgbClr val="FFFFFF"/>
              </a:buClr>
              <a:buSzPts val="2400"/>
            </a:pPr>
            <a:r>
              <a:rPr lang="en-US" sz="980" b="1" dirty="0" err="1">
                <a:solidFill>
                  <a:srgbClr val="000000"/>
                </a:solidFill>
                <a:latin typeface="Segoe UI"/>
                <a:sym typeface="Libre Franklin"/>
              </a:rPr>
              <a:t>安全分析</a:t>
            </a:r>
            <a:endParaRPr sz="980" b="1" dirty="0">
              <a:solidFill>
                <a:srgbClr val="000000"/>
              </a:solidFill>
              <a:latin typeface="Segoe UI"/>
              <a:sym typeface="Libre Franklin"/>
            </a:endParaRPr>
          </a:p>
        </p:txBody>
      </p:sp>
      <p:grpSp>
        <p:nvGrpSpPr>
          <p:cNvPr id="770" name="Group 769">
            <a:extLst>
              <a:ext uri="{FF2B5EF4-FFF2-40B4-BE49-F238E27FC236}">
                <a16:creationId xmlns:a16="http://schemas.microsoft.com/office/drawing/2014/main" id="{5C2483A8-D736-47D8-BF59-40808763F1A2}"/>
              </a:ext>
            </a:extLst>
          </p:cNvPr>
          <p:cNvGrpSpPr/>
          <p:nvPr/>
        </p:nvGrpSpPr>
        <p:grpSpPr>
          <a:xfrm>
            <a:off x="7704068" y="3694207"/>
            <a:ext cx="2535396" cy="2630713"/>
            <a:chOff x="381478" y="1939261"/>
            <a:chExt cx="2390776" cy="387047"/>
          </a:xfrm>
          <a:solidFill>
            <a:schemeClr val="accent2"/>
          </a:solidFill>
        </p:grpSpPr>
        <p:sp>
          <p:nvSpPr>
            <p:cNvPr id="772" name="Cube 771">
              <a:extLst>
                <a:ext uri="{FF2B5EF4-FFF2-40B4-BE49-F238E27FC236}">
                  <a16:creationId xmlns:a16="http://schemas.microsoft.com/office/drawing/2014/main" id="{8EA551F0-592A-4DD4-9688-296CBDAD42F3}"/>
                </a:ext>
              </a:extLst>
            </p:cNvPr>
            <p:cNvSpPr/>
            <p:nvPr/>
          </p:nvSpPr>
          <p:spPr bwMode="auto">
            <a:xfrm>
              <a:off x="381478" y="1939261"/>
              <a:ext cx="2390776" cy="387047"/>
            </a:xfrm>
            <a:prstGeom prst="cube">
              <a:avLst>
                <a:gd name="adj" fmla="val 720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algn="ctr" defTabSz="914016">
                <a:defRPr/>
              </a:pPr>
              <a:endParaRPr lang="en-US" sz="941" b="1" kern="0">
                <a:gradFill>
                  <a:gsLst>
                    <a:gs pos="0">
                      <a:srgbClr val="FFFFFF"/>
                    </a:gs>
                    <a:gs pos="100000">
                      <a:srgbClr val="FFFFFF"/>
                    </a:gs>
                  </a:gsLst>
                  <a:lin ang="5400000" scaled="1"/>
                </a:gradFill>
                <a:latin typeface="Segoe"/>
              </a:endParaRPr>
            </a:p>
          </p:txBody>
        </p:sp>
        <p:sp>
          <p:nvSpPr>
            <p:cNvPr id="773" name="TextBox 772">
              <a:extLst>
                <a:ext uri="{FF2B5EF4-FFF2-40B4-BE49-F238E27FC236}">
                  <a16:creationId xmlns:a16="http://schemas.microsoft.com/office/drawing/2014/main" id="{B447D30E-4284-4FCD-834D-DA0E5783885D}"/>
                </a:ext>
              </a:extLst>
            </p:cNvPr>
            <p:cNvSpPr txBox="1"/>
            <p:nvPr/>
          </p:nvSpPr>
          <p:spPr>
            <a:xfrm>
              <a:off x="419948" y="1974730"/>
              <a:ext cx="2099110" cy="35315"/>
            </a:xfrm>
            <a:prstGeom prst="rect">
              <a:avLst/>
            </a:prstGeom>
            <a:grpFill/>
          </p:spPr>
          <p:txBody>
            <a:bodyPr wrap="square">
              <a:spAutoFit/>
            </a:bodyPr>
            <a:lstStyle/>
            <a:p>
              <a:pPr algn="ctr" defTabSz="800435">
                <a:defRPr/>
              </a:pPr>
              <a:r>
                <a:rPr lang="en-US" sz="941" b="1" kern="0" dirty="0">
                  <a:gradFill>
                    <a:gsLst>
                      <a:gs pos="0">
                        <a:srgbClr val="FFFFFF"/>
                      </a:gs>
                      <a:gs pos="100000">
                        <a:srgbClr val="FFFFFF"/>
                      </a:gs>
                    </a:gsLst>
                    <a:lin ang="5400000" scaled="1"/>
                  </a:gradFill>
                  <a:latin typeface="Segoe UI"/>
                </a:rPr>
                <a:t>Purdue第</a:t>
              </a:r>
              <a:r>
                <a:rPr lang="en-US" altLang="zh-CN" sz="941" b="1" kern="0" dirty="0">
                  <a:gradFill>
                    <a:gsLst>
                      <a:gs pos="0">
                        <a:srgbClr val="FFFFFF"/>
                      </a:gs>
                      <a:gs pos="100000">
                        <a:srgbClr val="FFFFFF"/>
                      </a:gs>
                    </a:gsLst>
                    <a:lin ang="5400000" scaled="1"/>
                  </a:gradFill>
                  <a:latin typeface="Segoe UI"/>
                </a:rPr>
                <a:t>4</a:t>
              </a:r>
              <a:r>
                <a:rPr lang="zh-CN" altLang="en-US" sz="941" b="1" kern="0" dirty="0">
                  <a:gradFill>
                    <a:gsLst>
                      <a:gs pos="0">
                        <a:srgbClr val="FFFFFF"/>
                      </a:gs>
                      <a:gs pos="100000">
                        <a:srgbClr val="FFFFFF"/>
                      </a:gs>
                    </a:gsLst>
                    <a:lin ang="5400000" scaled="1"/>
                  </a:gradFill>
                  <a:latin typeface="Segoe UI"/>
                </a:rPr>
                <a:t> </a:t>
              </a:r>
              <a:r>
                <a:rPr lang="en-US" altLang="zh-CN" sz="941" b="1" kern="0" dirty="0">
                  <a:gradFill>
                    <a:gsLst>
                      <a:gs pos="0">
                        <a:srgbClr val="FFFFFF"/>
                      </a:gs>
                      <a:gs pos="100000">
                        <a:srgbClr val="FFFFFF"/>
                      </a:gs>
                    </a:gsLst>
                    <a:lin ang="5400000" scaled="1"/>
                  </a:gradFill>
                  <a:latin typeface="Segoe UI"/>
                </a:rPr>
                <a:t>+</a:t>
              </a:r>
              <a:r>
                <a:rPr lang="zh-CN" altLang="en-US" sz="941" b="1" kern="0" dirty="0">
                  <a:gradFill>
                    <a:gsLst>
                      <a:gs pos="0">
                        <a:srgbClr val="FFFFFF"/>
                      </a:gs>
                      <a:gs pos="100000">
                        <a:srgbClr val="FFFFFF"/>
                      </a:gs>
                    </a:gsLst>
                    <a:lin ang="5400000" scaled="1"/>
                  </a:gradFill>
                  <a:latin typeface="Segoe UI"/>
                </a:rPr>
                <a:t> </a:t>
              </a:r>
              <a:r>
                <a:rPr lang="en-US" altLang="zh-CN" sz="941" b="1" kern="0" dirty="0">
                  <a:gradFill>
                    <a:gsLst>
                      <a:gs pos="0">
                        <a:srgbClr val="FFFFFF"/>
                      </a:gs>
                      <a:gs pos="100000">
                        <a:srgbClr val="FFFFFF"/>
                      </a:gs>
                    </a:gsLst>
                    <a:lin ang="5400000" scaled="1"/>
                  </a:gradFill>
                  <a:latin typeface="Segoe UI"/>
                </a:rPr>
                <a:t>5</a:t>
              </a:r>
              <a:r>
                <a:rPr lang="zh-CN" altLang="en-US" sz="941" b="1" kern="0" dirty="0">
                  <a:gradFill>
                    <a:gsLst>
                      <a:gs pos="0">
                        <a:srgbClr val="FFFFFF"/>
                      </a:gs>
                      <a:gs pos="100000">
                        <a:srgbClr val="FFFFFF"/>
                      </a:gs>
                    </a:gsLst>
                    <a:lin ang="5400000" scaled="1"/>
                  </a:gradFill>
                  <a:latin typeface="Segoe UI"/>
                </a:rPr>
                <a:t>级和</a:t>
              </a:r>
              <a:r>
                <a:rPr lang="en-US" sz="941" b="1" kern="0" dirty="0" err="1">
                  <a:gradFill>
                    <a:gsLst>
                      <a:gs pos="0">
                        <a:srgbClr val="FFFFFF"/>
                      </a:gs>
                      <a:gs pos="100000">
                        <a:srgbClr val="FFFFFF"/>
                      </a:gs>
                    </a:gsLst>
                    <a:lin ang="5400000" scaled="1"/>
                  </a:gradFill>
                  <a:latin typeface="Segoe UI"/>
                </a:rPr>
                <a:t>零信任</a:t>
              </a:r>
              <a:endParaRPr lang="en-US" sz="941" b="1" kern="0" dirty="0">
                <a:gradFill>
                  <a:gsLst>
                    <a:gs pos="0">
                      <a:srgbClr val="FFFFFF"/>
                    </a:gs>
                    <a:gs pos="100000">
                      <a:srgbClr val="FFFFFF"/>
                    </a:gs>
                  </a:gsLst>
                  <a:lin ang="5400000" scaled="1"/>
                </a:gradFill>
                <a:latin typeface="Segoe UI"/>
              </a:endParaRPr>
            </a:p>
          </p:txBody>
        </p:sp>
      </p:grpSp>
      <p:sp>
        <p:nvSpPr>
          <p:cNvPr id="774" name="Google Shape;1889;p149">
            <a:extLst>
              <a:ext uri="{FF2B5EF4-FFF2-40B4-BE49-F238E27FC236}">
                <a16:creationId xmlns:a16="http://schemas.microsoft.com/office/drawing/2014/main" id="{D3399601-BC70-4C9C-A3AB-D554FED2B4C9}"/>
              </a:ext>
              <a:ext uri="{C183D7F6-B498-43B3-948B-1728B52AA6E4}">
                <adec:decorative xmlns:adec="http://schemas.microsoft.com/office/drawing/2017/decorative" val="1"/>
              </a:ext>
            </a:extLst>
          </p:cNvPr>
          <p:cNvSpPr/>
          <p:nvPr/>
        </p:nvSpPr>
        <p:spPr>
          <a:xfrm>
            <a:off x="3103875" y="1410995"/>
            <a:ext cx="8580747" cy="918391"/>
          </a:xfrm>
          <a:prstGeom prst="rect">
            <a:avLst/>
          </a:prstGeom>
          <a:noFill/>
          <a:ln w="12700" cap="flat" cmpd="sng">
            <a:solidFill>
              <a:schemeClr val="dk1"/>
            </a:solidFill>
            <a:prstDash val="solid"/>
            <a:miter lim="800000"/>
            <a:headEnd type="none" w="sm" len="sm"/>
            <a:tailEnd type="none" w="sm" len="sm"/>
          </a:ln>
        </p:spPr>
        <p:txBody>
          <a:bodyPr spcFirstLastPara="1" wrap="square" lIns="80042" tIns="40011" rIns="80042" bIns="40011" anchor="t" anchorCtr="0">
            <a:noAutofit/>
          </a:bodyPr>
          <a:lstStyle/>
          <a:p>
            <a:pPr marL="2851549" defTabSz="914016">
              <a:buClr>
                <a:srgbClr val="FFFFFF"/>
              </a:buClr>
              <a:buSzPts val="2400"/>
              <a:defRPr/>
            </a:pPr>
            <a:endParaRPr sz="1401" b="1">
              <a:solidFill>
                <a:srgbClr val="000000"/>
              </a:solidFill>
              <a:latin typeface="Segoe UI"/>
              <a:sym typeface="Libre Franklin"/>
            </a:endParaRPr>
          </a:p>
        </p:txBody>
      </p:sp>
      <p:sp>
        <p:nvSpPr>
          <p:cNvPr id="775" name="Google Shape;1889;p149">
            <a:extLst>
              <a:ext uri="{FF2B5EF4-FFF2-40B4-BE49-F238E27FC236}">
                <a16:creationId xmlns:a16="http://schemas.microsoft.com/office/drawing/2014/main" id="{FC6683AA-E5AA-4C27-A981-95B3244DBA17}"/>
              </a:ext>
              <a:ext uri="{C183D7F6-B498-43B3-948B-1728B52AA6E4}">
                <adec:decorative xmlns:adec="http://schemas.microsoft.com/office/drawing/2017/decorative" val="1"/>
              </a:ext>
            </a:extLst>
          </p:cNvPr>
          <p:cNvSpPr/>
          <p:nvPr/>
        </p:nvSpPr>
        <p:spPr>
          <a:xfrm>
            <a:off x="3186106" y="1503594"/>
            <a:ext cx="2989977" cy="744850"/>
          </a:xfrm>
          <a:prstGeom prst="rect">
            <a:avLst/>
          </a:prstGeom>
          <a:solidFill>
            <a:schemeClr val="accent4">
              <a:alpha val="10000"/>
            </a:schemeClr>
          </a:solidFill>
          <a:ln w="12700" cap="flat" cmpd="sng">
            <a:noFill/>
            <a:prstDash val="solid"/>
            <a:miter lim="800000"/>
            <a:headEnd type="none" w="sm" len="sm"/>
            <a:tailEnd type="none" w="sm" len="sm"/>
          </a:ln>
        </p:spPr>
        <p:txBody>
          <a:bodyPr spcFirstLastPara="1" wrap="square" lIns="80042" tIns="32023" rIns="80042" bIns="40011" anchor="t" anchorCtr="0">
            <a:noAutofit/>
          </a:bodyPr>
          <a:lstStyle/>
          <a:p>
            <a:pPr algn="ctr" defTabSz="914016">
              <a:buClr>
                <a:srgbClr val="FFFFFF"/>
              </a:buClr>
              <a:buSzPts val="2400"/>
            </a:pPr>
            <a:r>
              <a:rPr lang="en-US" sz="980" b="1" dirty="0" err="1">
                <a:solidFill>
                  <a:srgbClr val="000000"/>
                </a:solidFill>
                <a:latin typeface="Segoe UI"/>
                <a:sym typeface="Libre Franklin"/>
              </a:rPr>
              <a:t>业务分析</a:t>
            </a:r>
            <a:endParaRPr sz="980" b="1" dirty="0">
              <a:solidFill>
                <a:srgbClr val="000000"/>
              </a:solidFill>
              <a:latin typeface="Segoe UI"/>
              <a:sym typeface="Libre Franklin"/>
            </a:endParaRPr>
          </a:p>
        </p:txBody>
      </p:sp>
      <p:sp>
        <p:nvSpPr>
          <p:cNvPr id="778" name="TextBox 777">
            <a:extLst>
              <a:ext uri="{FF2B5EF4-FFF2-40B4-BE49-F238E27FC236}">
                <a16:creationId xmlns:a16="http://schemas.microsoft.com/office/drawing/2014/main" id="{B07AE830-5982-401E-AE42-444BE8104D33}"/>
              </a:ext>
              <a:ext uri="{C183D7F6-B498-43B3-948B-1728B52AA6E4}">
                <adec:decorative xmlns:adec="http://schemas.microsoft.com/office/drawing/2017/decorative" val="1"/>
              </a:ext>
            </a:extLst>
          </p:cNvPr>
          <p:cNvSpPr txBox="1"/>
          <p:nvPr/>
        </p:nvSpPr>
        <p:spPr>
          <a:xfrm>
            <a:off x="5328703" y="3207756"/>
            <a:ext cx="2126385" cy="202235"/>
          </a:xfrm>
          <a:prstGeom prst="rect">
            <a:avLst/>
          </a:prstGeom>
          <a:noFill/>
        </p:spPr>
        <p:txBody>
          <a:bodyPr wrap="square" lIns="0" tIns="0" rIns="0" bIns="0" rtlCol="0">
            <a:spAutoFit/>
          </a:bodyPr>
          <a:lstStyle/>
          <a:p>
            <a:pPr defTabSz="914016"/>
            <a:r>
              <a:rPr lang="en-US" sz="1314" b="1" dirty="0" err="1">
                <a:solidFill>
                  <a:srgbClr val="000000"/>
                </a:solidFill>
                <a:latin typeface="Segoe UI"/>
              </a:rPr>
              <a:t>操作技术</a:t>
            </a:r>
            <a:r>
              <a:rPr lang="en-US" sz="1314" b="1" dirty="0">
                <a:solidFill>
                  <a:srgbClr val="000000"/>
                </a:solidFill>
                <a:latin typeface="Segoe UI"/>
              </a:rPr>
              <a:t>(OT) </a:t>
            </a:r>
            <a:r>
              <a:rPr lang="en-US" sz="1314" b="1" dirty="0" err="1">
                <a:solidFill>
                  <a:srgbClr val="000000"/>
                </a:solidFill>
                <a:latin typeface="Segoe UI"/>
              </a:rPr>
              <a:t>环境</a:t>
            </a:r>
            <a:endParaRPr lang="en-US" sz="1314" b="1" dirty="0">
              <a:solidFill>
                <a:srgbClr val="000000"/>
              </a:solidFill>
              <a:latin typeface="Segoe UI"/>
            </a:endParaRPr>
          </a:p>
        </p:txBody>
      </p:sp>
      <p:sp>
        <p:nvSpPr>
          <p:cNvPr id="779" name="TextBox 778">
            <a:extLst>
              <a:ext uri="{FF2B5EF4-FFF2-40B4-BE49-F238E27FC236}">
                <a16:creationId xmlns:a16="http://schemas.microsoft.com/office/drawing/2014/main" id="{18EB6B49-79D9-437F-B039-6DC7582C3178}"/>
              </a:ext>
              <a:ext uri="{C183D7F6-B498-43B3-948B-1728B52AA6E4}">
                <adec:decorative xmlns:adec="http://schemas.microsoft.com/office/drawing/2017/decorative" val="1"/>
              </a:ext>
            </a:extLst>
          </p:cNvPr>
          <p:cNvSpPr txBox="1"/>
          <p:nvPr/>
        </p:nvSpPr>
        <p:spPr>
          <a:xfrm>
            <a:off x="7767117" y="3199264"/>
            <a:ext cx="1333698" cy="202235"/>
          </a:xfrm>
          <a:prstGeom prst="rect">
            <a:avLst/>
          </a:prstGeom>
          <a:noFill/>
        </p:spPr>
        <p:txBody>
          <a:bodyPr wrap="none" lIns="0" tIns="0" rIns="0" bIns="0" rtlCol="0">
            <a:spAutoFit/>
          </a:bodyPr>
          <a:lstStyle/>
          <a:p>
            <a:pPr defTabSz="914016"/>
            <a:r>
              <a:rPr lang="en-US" sz="1314" b="1" dirty="0" err="1">
                <a:solidFill>
                  <a:srgbClr val="000000"/>
                </a:solidFill>
                <a:latin typeface="Segoe UI"/>
              </a:rPr>
              <a:t>信息技术</a:t>
            </a:r>
            <a:r>
              <a:rPr lang="en-US" sz="1314" b="1" dirty="0">
                <a:solidFill>
                  <a:srgbClr val="000000"/>
                </a:solidFill>
                <a:latin typeface="Segoe UI"/>
              </a:rPr>
              <a:t>(IT) </a:t>
            </a:r>
            <a:r>
              <a:rPr lang="en-US" sz="1314" b="1" dirty="0" err="1">
                <a:solidFill>
                  <a:srgbClr val="000000"/>
                </a:solidFill>
                <a:latin typeface="Segoe UI"/>
              </a:rPr>
              <a:t>环境</a:t>
            </a:r>
            <a:endParaRPr lang="en-US" sz="1314" b="1" dirty="0">
              <a:solidFill>
                <a:srgbClr val="000000"/>
              </a:solidFill>
              <a:latin typeface="Segoe UI"/>
            </a:endParaRPr>
          </a:p>
        </p:txBody>
      </p:sp>
      <p:grpSp>
        <p:nvGrpSpPr>
          <p:cNvPr id="780" name="Group 779">
            <a:extLst>
              <a:ext uri="{FF2B5EF4-FFF2-40B4-BE49-F238E27FC236}">
                <a16:creationId xmlns:a16="http://schemas.microsoft.com/office/drawing/2014/main" id="{202495B2-2A81-4423-A024-F9CDE6938DCF}"/>
              </a:ext>
              <a:ext uri="{C183D7F6-B498-43B3-948B-1728B52AA6E4}">
                <adec:decorative xmlns:adec="http://schemas.microsoft.com/office/drawing/2017/decorative" val="1"/>
              </a:ext>
            </a:extLst>
          </p:cNvPr>
          <p:cNvGrpSpPr/>
          <p:nvPr/>
        </p:nvGrpSpPr>
        <p:grpSpPr>
          <a:xfrm flipH="1">
            <a:off x="7376059" y="4263730"/>
            <a:ext cx="241385" cy="787170"/>
            <a:chOff x="2697568" y="3778193"/>
            <a:chExt cx="1184671" cy="677197"/>
          </a:xfrm>
        </p:grpSpPr>
        <p:sp>
          <p:nvSpPr>
            <p:cNvPr id="781" name="Rectangle 780">
              <a:extLst>
                <a:ext uri="{FF2B5EF4-FFF2-40B4-BE49-F238E27FC236}">
                  <a16:creationId xmlns:a16="http://schemas.microsoft.com/office/drawing/2014/main" id="{86F17156-6E15-49D2-B467-B473D9803BF2}"/>
                </a:ext>
              </a:extLst>
            </p:cNvPr>
            <p:cNvSpPr/>
            <p:nvPr/>
          </p:nvSpPr>
          <p:spPr bwMode="auto">
            <a:xfrm>
              <a:off x="2717416" y="3778226"/>
              <a:ext cx="1113167" cy="668542"/>
            </a:xfrm>
            <a:prstGeom prst="rect">
              <a:avLst/>
            </a:prstGeom>
            <a:solidFill>
              <a:srgbClr val="FFFFFF">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128086" rIns="160108" bIns="128086" numCol="1" spcCol="0" rtlCol="0" fromWordArt="0" anchor="t" anchorCtr="0" forceAA="0" compatLnSpc="1">
              <a:prstTxWarp prst="textNoShape">
                <a:avLst/>
              </a:prstTxWarp>
              <a:noAutofit/>
            </a:bodyPr>
            <a:lstStyle/>
            <a:p>
              <a:pPr defTabSz="816255"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cxnSp>
          <p:nvCxnSpPr>
            <p:cNvPr id="782" name="Straight Connector 781">
              <a:extLst>
                <a:ext uri="{FF2B5EF4-FFF2-40B4-BE49-F238E27FC236}">
                  <a16:creationId xmlns:a16="http://schemas.microsoft.com/office/drawing/2014/main" id="{07C60F15-ACCA-41CE-BBB5-603847B2DB1B}"/>
                </a:ext>
              </a:extLst>
            </p:cNvPr>
            <p:cNvCxnSpPr/>
            <p:nvPr/>
          </p:nvCxnSpPr>
          <p:spPr>
            <a:xfrm>
              <a:off x="2715427" y="3778193"/>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8580AEEA-FDA8-4478-AEEA-86D82ACC9982}"/>
                </a:ext>
              </a:extLst>
            </p:cNvPr>
            <p:cNvCxnSpPr/>
            <p:nvPr/>
          </p:nvCxnSpPr>
          <p:spPr>
            <a:xfrm>
              <a:off x="2697568" y="4455390"/>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89" name="Google Shape;1889;p149">
            <a:extLst>
              <a:ext uri="{FF2B5EF4-FFF2-40B4-BE49-F238E27FC236}">
                <a16:creationId xmlns:a16="http://schemas.microsoft.com/office/drawing/2014/main" id="{A9C403D3-4072-4E1C-8545-2D7185B06660}"/>
              </a:ext>
              <a:ext uri="{C183D7F6-B498-43B3-948B-1728B52AA6E4}">
                <adec:decorative xmlns:adec="http://schemas.microsoft.com/office/drawing/2017/decorative" val="1"/>
              </a:ext>
            </a:extLst>
          </p:cNvPr>
          <p:cNvSpPr/>
          <p:nvPr/>
        </p:nvSpPr>
        <p:spPr>
          <a:xfrm>
            <a:off x="4513731" y="1754037"/>
            <a:ext cx="1578732" cy="402795"/>
          </a:xfrm>
          <a:prstGeom prst="rect">
            <a:avLst/>
          </a:prstGeom>
          <a:solidFill>
            <a:schemeClr val="tx2"/>
          </a:solidFill>
          <a:ln w="19050">
            <a:no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920" b="1" dirty="0">
                <a:solidFill>
                  <a:srgbClr val="FFFFFF"/>
                </a:solidFill>
                <a:latin typeface="Segoe UI Semibold"/>
                <a:sym typeface="Libre Franklin"/>
              </a:rPr>
              <a:t>Azure Analytics</a:t>
            </a:r>
          </a:p>
          <a:p>
            <a:pPr algn="ctr" defTabSz="914016">
              <a:buClr>
                <a:srgbClr val="FFFFFF"/>
              </a:buClr>
              <a:buSzPts val="2400"/>
            </a:pPr>
            <a:r>
              <a:rPr lang="en-US" sz="613" dirty="0">
                <a:solidFill>
                  <a:srgbClr val="FFFFFF"/>
                </a:solidFill>
                <a:latin typeface="Segoe UI"/>
                <a:cs typeface="Segoe UI Semilight" panose="020B0402040204020203" pitchFamily="34" charset="0"/>
                <a:sym typeface="Libre Franklin"/>
              </a:rPr>
              <a:t>IoT Hub, </a:t>
            </a:r>
            <a:r>
              <a:rPr lang="en-US" sz="613" dirty="0" err="1">
                <a:solidFill>
                  <a:srgbClr val="FFFFFF"/>
                </a:solidFill>
                <a:latin typeface="Segoe UI"/>
                <a:cs typeface="Segoe UI Semilight" panose="020B0402040204020203" pitchFamily="34" charset="0"/>
                <a:sym typeface="Libre Franklin"/>
              </a:rPr>
              <a:t>PowerBI</a:t>
            </a:r>
            <a:r>
              <a:rPr lang="en-US" sz="613" dirty="0">
                <a:solidFill>
                  <a:srgbClr val="FFFFFF"/>
                </a:solidFill>
                <a:latin typeface="Segoe UI"/>
                <a:cs typeface="Segoe UI Semilight" panose="020B0402040204020203" pitchFamily="34" charset="0"/>
                <a:sym typeface="Libre Franklin"/>
              </a:rPr>
              <a:t>, Azure Edge, </a:t>
            </a:r>
            <a:br>
              <a:rPr lang="en-US" sz="613" dirty="0">
                <a:solidFill>
                  <a:srgbClr val="FFFFFF"/>
                </a:solidFill>
                <a:latin typeface="Segoe UI"/>
                <a:cs typeface="Segoe UI Semilight" panose="020B0402040204020203" pitchFamily="34" charset="0"/>
                <a:sym typeface="Libre Franklin"/>
              </a:rPr>
            </a:br>
            <a:r>
              <a:rPr lang="en-US" sz="613" dirty="0">
                <a:solidFill>
                  <a:srgbClr val="FFFFFF"/>
                </a:solidFill>
                <a:latin typeface="Segoe UI"/>
                <a:cs typeface="Segoe UI Semilight" panose="020B0402040204020203" pitchFamily="34" charset="0"/>
                <a:sym typeface="Libre Franklin"/>
              </a:rPr>
              <a:t>Digital </a:t>
            </a:r>
            <a:r>
              <a:rPr lang="en-US" sz="613" dirty="0" err="1">
                <a:solidFill>
                  <a:srgbClr val="FFFFFF"/>
                </a:solidFill>
                <a:latin typeface="Segoe UI"/>
                <a:cs typeface="Segoe UI Semilight" panose="020B0402040204020203" pitchFamily="34" charset="0"/>
                <a:sym typeface="Libre Franklin"/>
              </a:rPr>
              <a:t>Twins等等</a:t>
            </a:r>
            <a:endParaRPr sz="613" dirty="0">
              <a:solidFill>
                <a:srgbClr val="FFFFFF"/>
              </a:solidFill>
              <a:latin typeface="Segoe UI"/>
              <a:cs typeface="Segoe UI Semilight" panose="020B0402040204020203" pitchFamily="34" charset="0"/>
              <a:sym typeface="Libre Franklin"/>
            </a:endParaRPr>
          </a:p>
        </p:txBody>
      </p:sp>
      <p:pic>
        <p:nvPicPr>
          <p:cNvPr id="792" name="Graphic 791">
            <a:extLst>
              <a:ext uri="{FF2B5EF4-FFF2-40B4-BE49-F238E27FC236}">
                <a16:creationId xmlns:a16="http://schemas.microsoft.com/office/drawing/2014/main" id="{103D5D90-55B4-45F2-98BE-A959EBC8DC1E}"/>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7571" y="1552578"/>
            <a:ext cx="377816" cy="377816"/>
          </a:xfrm>
          <a:prstGeom prst="rect">
            <a:avLst/>
          </a:prstGeom>
        </p:spPr>
      </p:pic>
      <p:cxnSp>
        <p:nvCxnSpPr>
          <p:cNvPr id="794" name="Connector: Elbow 793">
            <a:extLst>
              <a:ext uri="{FF2B5EF4-FFF2-40B4-BE49-F238E27FC236}">
                <a16:creationId xmlns:a16="http://schemas.microsoft.com/office/drawing/2014/main" id="{0F3E08E8-C04A-4BC2-BCF1-5E2727AE65B8}"/>
              </a:ext>
              <a:ext uri="{C183D7F6-B498-43B3-948B-1728B52AA6E4}">
                <adec:decorative xmlns:adec="http://schemas.microsoft.com/office/drawing/2017/decorative" val="1"/>
              </a:ext>
            </a:extLst>
          </p:cNvPr>
          <p:cNvCxnSpPr>
            <a:cxnSpLocks/>
            <a:stCxn id="832" idx="0"/>
            <a:endCxn id="1049" idx="2"/>
          </p:cNvCxnSpPr>
          <p:nvPr/>
        </p:nvCxnSpPr>
        <p:spPr>
          <a:xfrm rot="16200000" flipV="1">
            <a:off x="9446707" y="1802699"/>
            <a:ext cx="1299695" cy="2096370"/>
          </a:xfrm>
          <a:prstGeom prst="bentConnector3">
            <a:avLst>
              <a:gd name="adj1" fmla="val 68198"/>
            </a:avLst>
          </a:prstGeom>
          <a:ln w="285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5" name="TextBox 794">
            <a:extLst>
              <a:ext uri="{FF2B5EF4-FFF2-40B4-BE49-F238E27FC236}">
                <a16:creationId xmlns:a16="http://schemas.microsoft.com/office/drawing/2014/main" id="{B4312E93-5FE2-40CE-AE16-4B053C4A2592}"/>
              </a:ext>
              <a:ext uri="{C183D7F6-B498-43B3-948B-1728B52AA6E4}">
                <adec:decorative xmlns:adec="http://schemas.microsoft.com/office/drawing/2017/decorative" val="1"/>
              </a:ext>
            </a:extLst>
          </p:cNvPr>
          <p:cNvSpPr txBox="1"/>
          <p:nvPr/>
        </p:nvSpPr>
        <p:spPr>
          <a:xfrm>
            <a:off x="365330" y="1789908"/>
            <a:ext cx="2629821" cy="390363"/>
          </a:xfrm>
          <a:prstGeom prst="rect">
            <a:avLst/>
          </a:prstGeom>
          <a:noFill/>
        </p:spPr>
        <p:txBody>
          <a:bodyPr wrap="square">
            <a:spAutoFit/>
          </a:bodyPr>
          <a:lstStyle/>
          <a:p>
            <a:pPr defTabSz="914016">
              <a:lnSpc>
                <a:spcPct val="90000"/>
              </a:lnSpc>
            </a:pPr>
            <a:r>
              <a:rPr lang="zh-CN" altLang="en-US" sz="1076" kern="0" dirty="0">
                <a:solidFill>
                  <a:srgbClr val="000000"/>
                </a:solidFill>
              </a:rPr>
              <a:t>混合网络安全攻击正在推动 </a:t>
            </a:r>
            <a:r>
              <a:rPr lang="en-US" sz="1076" b="1" kern="0" dirty="0">
                <a:solidFill>
                  <a:srgbClr val="000000"/>
                </a:solidFill>
              </a:rPr>
              <a:t>IT</a:t>
            </a:r>
            <a:r>
              <a:rPr lang="en-CA" sz="1076" b="1" kern="0" dirty="0">
                <a:solidFill>
                  <a:srgbClr val="000000"/>
                </a:solidFill>
              </a:rPr>
              <a:t>, </a:t>
            </a:r>
            <a:r>
              <a:rPr lang="en-US" sz="1076" b="1" kern="0" dirty="0">
                <a:solidFill>
                  <a:srgbClr val="000000"/>
                </a:solidFill>
              </a:rPr>
              <a:t>OT </a:t>
            </a:r>
            <a:r>
              <a:rPr lang="zh-CN" altLang="en-US" sz="1076" b="1" kern="0" dirty="0">
                <a:solidFill>
                  <a:srgbClr val="000000"/>
                </a:solidFill>
              </a:rPr>
              <a:t>和</a:t>
            </a:r>
            <a:r>
              <a:rPr lang="en-US" altLang="zh-CN" sz="1076" b="1" kern="0" dirty="0">
                <a:solidFill>
                  <a:srgbClr val="000000"/>
                </a:solidFill>
              </a:rPr>
              <a:t> IoT</a:t>
            </a:r>
            <a:r>
              <a:rPr lang="zh-CN" altLang="en-US" sz="1076" b="1" kern="0" dirty="0">
                <a:solidFill>
                  <a:srgbClr val="000000"/>
                </a:solidFill>
              </a:rPr>
              <a:t> </a:t>
            </a:r>
            <a:r>
              <a:rPr lang="zh-CN" altLang="en-US" sz="1076" kern="0" dirty="0">
                <a:solidFill>
                  <a:srgbClr val="000000"/>
                </a:solidFill>
              </a:rPr>
              <a:t>安全架构和能力的融合</a:t>
            </a:r>
            <a:endParaRPr lang="en-US" sz="1076" kern="0" dirty="0">
              <a:solidFill>
                <a:srgbClr val="000000"/>
              </a:solidFill>
              <a:latin typeface="Segoe UI"/>
            </a:endParaRPr>
          </a:p>
        </p:txBody>
      </p:sp>
      <p:cxnSp>
        <p:nvCxnSpPr>
          <p:cNvPr id="797" name="Connector: Elbow 433">
            <a:extLst>
              <a:ext uri="{FF2B5EF4-FFF2-40B4-BE49-F238E27FC236}">
                <a16:creationId xmlns:a16="http://schemas.microsoft.com/office/drawing/2014/main" id="{FB26F04E-B710-4187-9FA4-2DDE08CAB34D}"/>
              </a:ext>
            </a:extLst>
          </p:cNvPr>
          <p:cNvCxnSpPr>
            <a:cxnSpLocks/>
            <a:stCxn id="798" idx="0"/>
            <a:endCxn id="799" idx="2"/>
          </p:cNvCxnSpPr>
          <p:nvPr/>
        </p:nvCxnSpPr>
        <p:spPr>
          <a:xfrm flipV="1">
            <a:off x="6034713" y="4720027"/>
            <a:ext cx="3246" cy="103813"/>
          </a:xfrm>
          <a:prstGeom prst="straightConnector1">
            <a:avLst/>
          </a:prstGeom>
          <a:ln w="38100">
            <a:solidFill>
              <a:schemeClr val="accent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Google Shape;1889;p149">
            <a:extLst>
              <a:ext uri="{FF2B5EF4-FFF2-40B4-BE49-F238E27FC236}">
                <a16:creationId xmlns:a16="http://schemas.microsoft.com/office/drawing/2014/main" id="{07392312-F735-4CC4-A469-C3232FDB8112}"/>
              </a:ext>
            </a:extLst>
          </p:cNvPr>
          <p:cNvSpPr/>
          <p:nvPr/>
        </p:nvSpPr>
        <p:spPr>
          <a:xfrm>
            <a:off x="5431012" y="4823839"/>
            <a:ext cx="1207401" cy="269194"/>
          </a:xfrm>
          <a:prstGeom prst="rect">
            <a:avLst/>
          </a:prstGeom>
          <a:solidFill>
            <a:schemeClr val="accent2"/>
          </a:solidFill>
          <a:ln w="19050">
            <a:solidFill>
              <a:schemeClr val="accent2"/>
            </a:solid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788" b="1" dirty="0">
                <a:solidFill>
                  <a:srgbClr val="FFFFFF"/>
                </a:solidFill>
                <a:latin typeface="Segoe UI Semibold"/>
                <a:sym typeface="Libre Franklin"/>
              </a:rPr>
              <a:t>Plant Security </a:t>
            </a:r>
            <a:r>
              <a:rPr lang="en-US" sz="788" b="1" dirty="0" err="1">
                <a:solidFill>
                  <a:srgbClr val="FFFFFF"/>
                </a:solidFill>
                <a:latin typeface="Segoe UI Semibold"/>
                <a:sym typeface="Libre Franklin"/>
              </a:rPr>
              <a:t>和</a:t>
            </a:r>
            <a:r>
              <a:rPr lang="en-US" sz="788" b="1" dirty="0">
                <a:solidFill>
                  <a:srgbClr val="FFFFFF"/>
                </a:solidFill>
                <a:latin typeface="Segoe UI Semibold"/>
                <a:sym typeface="Libre Franklin"/>
              </a:rPr>
              <a:t> Operator Consoles</a:t>
            </a:r>
            <a:endParaRPr sz="523" b="1" dirty="0">
              <a:solidFill>
                <a:srgbClr val="FFFFFF"/>
              </a:solidFill>
              <a:latin typeface="Segoe UI Semibold"/>
              <a:sym typeface="Libre Franklin"/>
            </a:endParaRPr>
          </a:p>
        </p:txBody>
      </p:sp>
      <p:sp>
        <p:nvSpPr>
          <p:cNvPr id="799" name="Google Shape;1889;p149">
            <a:extLst>
              <a:ext uri="{FF2B5EF4-FFF2-40B4-BE49-F238E27FC236}">
                <a16:creationId xmlns:a16="http://schemas.microsoft.com/office/drawing/2014/main" id="{BF46AFA5-1C99-4E95-896B-760C8CE0D522}"/>
              </a:ext>
            </a:extLst>
          </p:cNvPr>
          <p:cNvSpPr/>
          <p:nvPr/>
        </p:nvSpPr>
        <p:spPr>
          <a:xfrm>
            <a:off x="5534439" y="4381669"/>
            <a:ext cx="1007037" cy="338357"/>
          </a:xfrm>
          <a:prstGeom prst="rect">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920" b="1" dirty="0">
                <a:solidFill>
                  <a:srgbClr val="000000"/>
                </a:solidFill>
                <a:latin typeface="Segoe UI Semibold"/>
                <a:sym typeface="Libre Franklin"/>
              </a:rPr>
              <a:t>D4IoT 传感器</a:t>
            </a:r>
            <a:r>
              <a:rPr lang="zh-CN" altLang="en-US" sz="920" b="1" dirty="0">
                <a:solidFill>
                  <a:srgbClr val="000000"/>
                </a:solidFill>
                <a:latin typeface="Segoe UI Semibold"/>
                <a:sym typeface="Libre Franklin"/>
              </a:rPr>
              <a:t> </a:t>
            </a:r>
            <a:r>
              <a:rPr lang="en-US" sz="920" b="1" dirty="0">
                <a:solidFill>
                  <a:srgbClr val="000000"/>
                </a:solidFill>
                <a:latin typeface="Segoe UI Semibold"/>
                <a:sym typeface="Libre Franklin"/>
              </a:rPr>
              <a:t>+ </a:t>
            </a:r>
            <a:r>
              <a:rPr lang="en-US" sz="920" b="1" dirty="0" err="1">
                <a:solidFill>
                  <a:srgbClr val="000000"/>
                </a:solidFill>
                <a:latin typeface="Segoe UI Semibold"/>
                <a:sym typeface="Libre Franklin"/>
              </a:rPr>
              <a:t>分析</a:t>
            </a:r>
            <a:endParaRPr lang="en-US" sz="920" b="1" dirty="0">
              <a:solidFill>
                <a:srgbClr val="000000"/>
              </a:solidFill>
              <a:latin typeface="Segoe UI Semibold"/>
              <a:sym typeface="Libre Franklin"/>
            </a:endParaRPr>
          </a:p>
        </p:txBody>
      </p:sp>
      <p:cxnSp>
        <p:nvCxnSpPr>
          <p:cNvPr id="804" name="Connector: Elbow 239">
            <a:extLst>
              <a:ext uri="{FF2B5EF4-FFF2-40B4-BE49-F238E27FC236}">
                <a16:creationId xmlns:a16="http://schemas.microsoft.com/office/drawing/2014/main" id="{75824934-FE36-4A6C-B391-A03AF29D0472}"/>
              </a:ext>
              <a:ext uri="{C183D7F6-B498-43B3-948B-1728B52AA6E4}">
                <adec:decorative xmlns:adec="http://schemas.microsoft.com/office/drawing/2017/decorative" val="1"/>
              </a:ext>
            </a:extLst>
          </p:cNvPr>
          <p:cNvCxnSpPr>
            <a:cxnSpLocks/>
            <a:stCxn id="805" idx="3"/>
            <a:endCxn id="192" idx="1"/>
          </p:cNvCxnSpPr>
          <p:nvPr/>
        </p:nvCxnSpPr>
        <p:spPr>
          <a:xfrm flipV="1">
            <a:off x="4866875" y="4551669"/>
            <a:ext cx="350679" cy="4037"/>
          </a:xfrm>
          <a:prstGeom prst="straightConnector1">
            <a:avLst/>
          </a:prstGeom>
          <a:ln w="3810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5" name="Rectangle 804">
            <a:extLst>
              <a:ext uri="{FF2B5EF4-FFF2-40B4-BE49-F238E27FC236}">
                <a16:creationId xmlns:a16="http://schemas.microsoft.com/office/drawing/2014/main" id="{6BBC1DAB-8582-4818-863A-7A826A63892C}"/>
              </a:ext>
              <a:ext uri="{C183D7F6-B498-43B3-948B-1728B52AA6E4}">
                <adec:decorative xmlns:adec="http://schemas.microsoft.com/office/drawing/2017/decorative" val="1"/>
              </a:ext>
            </a:extLst>
          </p:cNvPr>
          <p:cNvSpPr/>
          <p:nvPr/>
        </p:nvSpPr>
        <p:spPr bwMode="auto">
          <a:xfrm>
            <a:off x="4019321" y="4398351"/>
            <a:ext cx="847554" cy="314711"/>
          </a:xfrm>
          <a:prstGeom prst="rect">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600" b="1" spc="245">
                <a:solidFill>
                  <a:srgbClr val="000000"/>
                </a:solidFill>
                <a:latin typeface="Segoe UI"/>
              </a:rPr>
              <a:t>NETWORK TAP/SPAN</a:t>
            </a:r>
          </a:p>
        </p:txBody>
      </p:sp>
      <p:sp>
        <p:nvSpPr>
          <p:cNvPr id="806" name="TextBox 805">
            <a:extLst>
              <a:ext uri="{FF2B5EF4-FFF2-40B4-BE49-F238E27FC236}">
                <a16:creationId xmlns:a16="http://schemas.microsoft.com/office/drawing/2014/main" id="{110727EE-86E4-4AA9-9FFC-E2AB47B89F20}"/>
              </a:ext>
              <a:ext uri="{C183D7F6-B498-43B3-948B-1728B52AA6E4}">
                <adec:decorative xmlns:adec="http://schemas.microsoft.com/office/drawing/2017/decorative" val="1"/>
              </a:ext>
            </a:extLst>
          </p:cNvPr>
          <p:cNvSpPr txBox="1"/>
          <p:nvPr/>
        </p:nvSpPr>
        <p:spPr>
          <a:xfrm>
            <a:off x="9968488" y="82881"/>
            <a:ext cx="2155666" cy="177203"/>
          </a:xfrm>
          <a:prstGeom prst="rect">
            <a:avLst/>
          </a:prstGeom>
          <a:noFill/>
        </p:spPr>
        <p:txBody>
          <a:bodyPr wrap="square">
            <a:spAutoFit/>
          </a:bodyPr>
          <a:lstStyle/>
          <a:p>
            <a:pPr algn="ctr" defTabSz="800435">
              <a:lnSpc>
                <a:spcPct val="90000"/>
              </a:lnSpc>
              <a:spcBef>
                <a:spcPct val="0"/>
              </a:spcBef>
              <a:spcAft>
                <a:spcPts val="523"/>
              </a:spcAft>
              <a:defRPr/>
            </a:pPr>
            <a:r>
              <a:rPr lang="en-US" sz="613">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February 2021 – </a:t>
            </a:r>
            <a:r>
              <a:rPr lang="en-US" sz="613">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11" tooltip="The latest published version of this document can be found at https://aka.ms/MCRA"/>
              </a:rPr>
              <a:t>https://aka.ms/PartnerSOCArchitecture</a:t>
            </a:r>
            <a:endParaRPr lang="en-US" sz="613">
              <a:gradFill>
                <a:gsLst>
                  <a:gs pos="0">
                    <a:srgbClr val="505050"/>
                  </a:gs>
                  <a:gs pos="100000">
                    <a:srgbClr val="505050"/>
                  </a:gs>
                </a:gsLst>
                <a:lin ang="5400000" scaled="1"/>
              </a:gradFill>
              <a:highlight>
                <a:srgbClr val="FFFF00"/>
              </a:highlight>
              <a:latin typeface="Segoe UI" panose="020B0502040204020203" pitchFamily="34" charset="0"/>
              <a:cs typeface="Segoe UI" panose="020B0502040204020203" pitchFamily="34" charset="0"/>
            </a:endParaRPr>
          </a:p>
        </p:txBody>
      </p:sp>
      <p:sp>
        <p:nvSpPr>
          <p:cNvPr id="807" name="Speech Bubble: Rectangle 806">
            <a:extLst>
              <a:ext uri="{FF2B5EF4-FFF2-40B4-BE49-F238E27FC236}">
                <a16:creationId xmlns:a16="http://schemas.microsoft.com/office/drawing/2014/main" id="{307FC382-EB0F-42D5-B83A-287902CC723B}"/>
              </a:ext>
              <a:ext uri="{C183D7F6-B498-43B3-948B-1728B52AA6E4}">
                <adec:decorative xmlns:adec="http://schemas.microsoft.com/office/drawing/2017/decorative" val="1"/>
              </a:ext>
            </a:extLst>
          </p:cNvPr>
          <p:cNvSpPr/>
          <p:nvPr/>
        </p:nvSpPr>
        <p:spPr bwMode="auto">
          <a:xfrm>
            <a:off x="8175073" y="4581269"/>
            <a:ext cx="1261401" cy="449184"/>
          </a:xfrm>
          <a:prstGeom prst="wedgeRectCallout">
            <a:avLst>
              <a:gd name="adj1" fmla="val -366"/>
              <a:gd name="adj2" fmla="val 3735"/>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920" b="1" dirty="0">
                <a:solidFill>
                  <a:srgbClr val="000000"/>
                </a:solidFill>
                <a:latin typeface="Segoe UI Semibold"/>
                <a:sym typeface="Libre Franklin"/>
              </a:rPr>
              <a:t>D4IoT Manager</a:t>
            </a:r>
          </a:p>
          <a:p>
            <a:pPr marL="200109" indent="-100054" defTabSz="816255" fontAlgn="base">
              <a:spcBef>
                <a:spcPct val="0"/>
              </a:spcBef>
              <a:spcAft>
                <a:spcPct val="0"/>
              </a:spcAft>
              <a:buSzPct val="100000"/>
              <a:buFont typeface="Wingdings" panose="05000000000000000000" pitchFamily="2" charset="2"/>
              <a:buChar char="§"/>
              <a:defRPr/>
            </a:pPr>
            <a:r>
              <a:rPr lang="en-US" sz="613" dirty="0" err="1">
                <a:solidFill>
                  <a:srgbClr val="000000"/>
                </a:solidFill>
                <a:latin typeface="Segoe UI"/>
                <a:cs typeface="Segoe UI Semilight" panose="020B0402040204020203" pitchFamily="34" charset="0"/>
              </a:rPr>
              <a:t>中央控制台</a:t>
            </a:r>
            <a:endParaRPr lang="en-US" sz="613" dirty="0">
              <a:solidFill>
                <a:srgbClr val="000000"/>
              </a:solidFill>
              <a:latin typeface="Segoe UI"/>
              <a:cs typeface="Segoe UI Semilight" panose="020B0402040204020203" pitchFamily="34" charset="0"/>
            </a:endParaRPr>
          </a:p>
          <a:p>
            <a:pPr marL="200109" indent="-100054" defTabSz="816255" fontAlgn="base">
              <a:spcBef>
                <a:spcPct val="0"/>
              </a:spcBef>
              <a:spcAft>
                <a:spcPct val="0"/>
              </a:spcAft>
              <a:buSzPct val="100000"/>
              <a:buFont typeface="Wingdings" panose="05000000000000000000" pitchFamily="2" charset="2"/>
              <a:buChar char="§"/>
              <a:defRPr/>
            </a:pPr>
            <a:r>
              <a:rPr lang="en-US" sz="613" dirty="0" err="1">
                <a:solidFill>
                  <a:srgbClr val="000000"/>
                </a:solidFill>
                <a:latin typeface="Segoe UI"/>
                <a:cs typeface="Segoe UI Semilight" panose="020B0402040204020203" pitchFamily="34" charset="0"/>
              </a:rPr>
              <a:t>系统设定备份</a:t>
            </a:r>
            <a:endParaRPr lang="en-US" sz="613" dirty="0">
              <a:solidFill>
                <a:srgbClr val="000000"/>
              </a:solidFill>
              <a:latin typeface="Segoe UI"/>
              <a:cs typeface="Segoe UI Semilight" panose="020B0402040204020203" pitchFamily="34" charset="0"/>
            </a:endParaRPr>
          </a:p>
        </p:txBody>
      </p:sp>
      <p:cxnSp>
        <p:nvCxnSpPr>
          <p:cNvPr id="808" name="Connector: Elbow 807">
            <a:extLst>
              <a:ext uri="{FF2B5EF4-FFF2-40B4-BE49-F238E27FC236}">
                <a16:creationId xmlns:a16="http://schemas.microsoft.com/office/drawing/2014/main" id="{9E5846FD-5F9F-449B-8980-D17DBF9AA9C6}"/>
              </a:ext>
              <a:ext uri="{C183D7F6-B498-43B3-948B-1728B52AA6E4}">
                <adec:decorative xmlns:adec="http://schemas.microsoft.com/office/drawing/2017/decorative" val="1"/>
              </a:ext>
            </a:extLst>
          </p:cNvPr>
          <p:cNvCxnSpPr>
            <a:cxnSpLocks/>
            <a:stCxn id="197" idx="3"/>
            <a:endCxn id="807" idx="1"/>
          </p:cNvCxnSpPr>
          <p:nvPr/>
        </p:nvCxnSpPr>
        <p:spPr>
          <a:xfrm>
            <a:off x="6861784" y="4551411"/>
            <a:ext cx="1313289" cy="254450"/>
          </a:xfrm>
          <a:prstGeom prst="bentConnector3">
            <a:avLst>
              <a:gd name="adj1" fmla="val 20026"/>
            </a:avLst>
          </a:prstGeom>
          <a:ln w="1905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09" name="Group 808">
            <a:extLst>
              <a:ext uri="{FF2B5EF4-FFF2-40B4-BE49-F238E27FC236}">
                <a16:creationId xmlns:a16="http://schemas.microsoft.com/office/drawing/2014/main" id="{277DDB3F-73FE-48AA-9139-67A6899A5664}"/>
              </a:ext>
              <a:ext uri="{C183D7F6-B498-43B3-948B-1728B52AA6E4}">
                <adec:decorative xmlns:adec="http://schemas.microsoft.com/office/drawing/2017/decorative" val="1"/>
              </a:ext>
            </a:extLst>
          </p:cNvPr>
          <p:cNvGrpSpPr/>
          <p:nvPr/>
        </p:nvGrpSpPr>
        <p:grpSpPr>
          <a:xfrm>
            <a:off x="445997" y="1476958"/>
            <a:ext cx="2211705" cy="267748"/>
            <a:chOff x="2521760" y="3018167"/>
            <a:chExt cx="3008030" cy="923879"/>
          </a:xfrm>
        </p:grpSpPr>
        <p:cxnSp>
          <p:nvCxnSpPr>
            <p:cNvPr id="810" name="Straight Arrow Connector 809">
              <a:extLst>
                <a:ext uri="{FF2B5EF4-FFF2-40B4-BE49-F238E27FC236}">
                  <a16:creationId xmlns:a16="http://schemas.microsoft.com/office/drawing/2014/main" id="{0755E4C1-23CF-4F3E-8547-932BA2F5E7D6}"/>
                </a:ext>
              </a:extLst>
            </p:cNvPr>
            <p:cNvCxnSpPr>
              <a:cxnSpLocks/>
            </p:cNvCxnSpPr>
            <p:nvPr/>
          </p:nvCxnSpPr>
          <p:spPr>
            <a:xfrm>
              <a:off x="4237616" y="3556443"/>
              <a:ext cx="1292174" cy="0"/>
            </a:xfrm>
            <a:prstGeom prst="straightConnector1">
              <a:avLst/>
            </a:prstGeom>
            <a:ln w="381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11" name="Group 810">
              <a:extLst>
                <a:ext uri="{FF2B5EF4-FFF2-40B4-BE49-F238E27FC236}">
                  <a16:creationId xmlns:a16="http://schemas.microsoft.com/office/drawing/2014/main" id="{F0918D91-3BB6-43CA-9E4E-951F728DCB86}"/>
                </a:ext>
              </a:extLst>
            </p:cNvPr>
            <p:cNvGrpSpPr/>
            <p:nvPr/>
          </p:nvGrpSpPr>
          <p:grpSpPr>
            <a:xfrm>
              <a:off x="2521760" y="3018167"/>
              <a:ext cx="2065832" cy="923879"/>
              <a:chOff x="1525395" y="2140411"/>
              <a:chExt cx="4075938" cy="2306669"/>
            </a:xfrm>
          </p:grpSpPr>
          <p:sp>
            <p:nvSpPr>
              <p:cNvPr id="812" name="Freeform: Shape 811">
                <a:extLst>
                  <a:ext uri="{FF2B5EF4-FFF2-40B4-BE49-F238E27FC236}">
                    <a16:creationId xmlns:a16="http://schemas.microsoft.com/office/drawing/2014/main" id="{660A5456-4D4B-4A1E-B330-DDB410F516EB}"/>
                  </a:ext>
                </a:extLst>
              </p:cNvPr>
              <p:cNvSpPr/>
              <p:nvPr/>
            </p:nvSpPr>
            <p:spPr bwMode="auto">
              <a:xfrm>
                <a:off x="1525395" y="3485881"/>
                <a:ext cx="4069795" cy="96119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3092 w 125730"/>
                  <a:gd name="connsiteY2" fmla="*/ 69352 h 186690"/>
                  <a:gd name="connsiteX3" fmla="*/ 105935 w 125730"/>
                  <a:gd name="connsiteY3" fmla="*/ 10475 h 186690"/>
                  <a:gd name="connsiteX4" fmla="*/ 125730 w 125730"/>
                  <a:gd name="connsiteY4" fmla="*/ 0 h 186690"/>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6164 w 126754"/>
                  <a:gd name="connsiteY1" fmla="*/ 95708 h 122359"/>
                  <a:gd name="connsiteX2" fmla="*/ 74116 w 126754"/>
                  <a:gd name="connsiteY2" fmla="*/ 69352 h 122359"/>
                  <a:gd name="connsiteX3" fmla="*/ 106959 w 126754"/>
                  <a:gd name="connsiteY3" fmla="*/ 10475 h 122359"/>
                  <a:gd name="connsiteX4" fmla="*/ 126754 w 126754"/>
                  <a:gd name="connsiteY4" fmla="*/ 0 h 1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4" h="122359">
                    <a:moveTo>
                      <a:pt x="0" y="122359"/>
                    </a:moveTo>
                    <a:cubicBezTo>
                      <a:pt x="13715" y="117527"/>
                      <a:pt x="16410" y="119186"/>
                      <a:pt x="36164" y="95708"/>
                    </a:cubicBezTo>
                    <a:cubicBezTo>
                      <a:pt x="64686" y="77602"/>
                      <a:pt x="62317" y="83557"/>
                      <a:pt x="74116" y="69352"/>
                    </a:cubicBezTo>
                    <a:cubicBezTo>
                      <a:pt x="85915" y="55147"/>
                      <a:pt x="98186" y="22034"/>
                      <a:pt x="106959" y="10475"/>
                    </a:cubicBezTo>
                    <a:cubicBezTo>
                      <a:pt x="115732" y="-1084"/>
                      <a:pt x="122630" y="2182"/>
                      <a:pt x="126754" y="0"/>
                    </a:cubicBezTo>
                  </a:path>
                </a:pathLst>
              </a:custGeom>
              <a:noFill/>
              <a:ln w="28575" cap="flat" cmpd="sng" algn="ctr">
                <a:gradFill flip="none" rotWithShape="1">
                  <a:gsLst>
                    <a:gs pos="54000">
                      <a:schemeClr val="accent6"/>
                    </a:gs>
                    <a:gs pos="84000">
                      <a:srgbClr val="0078D4"/>
                    </a:gs>
                  </a:gsLst>
                  <a:lin ang="0" scaled="1"/>
                  <a:tileRect/>
                </a:gradFill>
                <a:prstDash val="solid"/>
                <a:headEnd type="none" w="med" len="med"/>
                <a:tailEnd type="none" w="med" len="med"/>
              </a:ln>
              <a:effectLst/>
            </p:spPr>
            <p:txBody>
              <a:bodyPr rtlCol="0" anchor="ctr"/>
              <a:lstStyle/>
              <a:p>
                <a:pPr algn="ctr" defTabSz="896009"/>
                <a:endParaRPr lang="en-US" sz="1728" kern="0">
                  <a:solidFill>
                    <a:srgbClr val="000000"/>
                  </a:solidFill>
                  <a:latin typeface="Segoe UI"/>
                </a:endParaRPr>
              </a:p>
            </p:txBody>
          </p:sp>
          <p:sp>
            <p:nvSpPr>
              <p:cNvPr id="813" name="Freeform: Shape 812">
                <a:extLst>
                  <a:ext uri="{FF2B5EF4-FFF2-40B4-BE49-F238E27FC236}">
                    <a16:creationId xmlns:a16="http://schemas.microsoft.com/office/drawing/2014/main" id="{53BB6470-ABB4-494C-A22D-ECF9B2E2B443}"/>
                  </a:ext>
                </a:extLst>
              </p:cNvPr>
              <p:cNvSpPr/>
              <p:nvPr/>
            </p:nvSpPr>
            <p:spPr bwMode="auto">
              <a:xfrm flipV="1">
                <a:off x="1583457" y="2140411"/>
                <a:ext cx="4017876" cy="134237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76080 h 276295"/>
                  <a:gd name="connsiteX1" fmla="*/ 21376 w 125730"/>
                  <a:gd name="connsiteY1" fmla="*/ 225714 h 276295"/>
                  <a:gd name="connsiteX2" fmla="*/ 88962 w 125730"/>
                  <a:gd name="connsiteY2" fmla="*/ 7096 h 276295"/>
                  <a:gd name="connsiteX3" fmla="*/ 125730 w 125730"/>
                  <a:gd name="connsiteY3" fmla="*/ 89390 h 276295"/>
                  <a:gd name="connsiteX0" fmla="*/ 0 w 125730"/>
                  <a:gd name="connsiteY0" fmla="*/ 335333 h 335548"/>
                  <a:gd name="connsiteX1" fmla="*/ 21376 w 125730"/>
                  <a:gd name="connsiteY1" fmla="*/ 284967 h 335548"/>
                  <a:gd name="connsiteX2" fmla="*/ 78183 w 125730"/>
                  <a:gd name="connsiteY2" fmla="*/ 4743 h 335548"/>
                  <a:gd name="connsiteX3" fmla="*/ 125730 w 125730"/>
                  <a:gd name="connsiteY3" fmla="*/ 148643 h 335548"/>
                  <a:gd name="connsiteX0" fmla="*/ 0 w 125730"/>
                  <a:gd name="connsiteY0" fmla="*/ 330590 h 330805"/>
                  <a:gd name="connsiteX1" fmla="*/ 21376 w 125730"/>
                  <a:gd name="connsiteY1" fmla="*/ 280224 h 330805"/>
                  <a:gd name="connsiteX2" fmla="*/ 78183 w 125730"/>
                  <a:gd name="connsiteY2" fmla="*/ 0 h 330805"/>
                  <a:gd name="connsiteX3" fmla="*/ 125730 w 125730"/>
                  <a:gd name="connsiteY3" fmla="*/ 143900 h 330805"/>
                  <a:gd name="connsiteX0" fmla="*/ 0 w 124049"/>
                  <a:gd name="connsiteY0" fmla="*/ 330590 h 330805"/>
                  <a:gd name="connsiteX1" fmla="*/ 21376 w 124049"/>
                  <a:gd name="connsiteY1" fmla="*/ 280224 h 330805"/>
                  <a:gd name="connsiteX2" fmla="*/ 78183 w 124049"/>
                  <a:gd name="connsiteY2" fmla="*/ 0 h 330805"/>
                  <a:gd name="connsiteX3" fmla="*/ 124049 w 124049"/>
                  <a:gd name="connsiteY3" fmla="*/ 93028 h 330805"/>
                  <a:gd name="connsiteX0" fmla="*/ 0 w 124049"/>
                  <a:gd name="connsiteY0" fmla="*/ 331098 h 331313"/>
                  <a:gd name="connsiteX1" fmla="*/ 21376 w 124049"/>
                  <a:gd name="connsiteY1" fmla="*/ 280732 h 331313"/>
                  <a:gd name="connsiteX2" fmla="*/ 78183 w 124049"/>
                  <a:gd name="connsiteY2" fmla="*/ 508 h 331313"/>
                  <a:gd name="connsiteX3" fmla="*/ 124049 w 124049"/>
                  <a:gd name="connsiteY3" fmla="*/ 93536 h 331313"/>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5137"/>
                  <a:gd name="connsiteY0" fmla="*/ 337776 h 338141"/>
                  <a:gd name="connsiteX1" fmla="*/ 21376 w 125137"/>
                  <a:gd name="connsiteY1" fmla="*/ 287410 h 338141"/>
                  <a:gd name="connsiteX2" fmla="*/ 78183 w 125137"/>
                  <a:gd name="connsiteY2" fmla="*/ 7186 h 338141"/>
                  <a:gd name="connsiteX3" fmla="*/ 125137 w 125137"/>
                  <a:gd name="connsiteY3" fmla="*/ 85336 h 338141"/>
                  <a:gd name="connsiteX0" fmla="*/ 0 w 125137"/>
                  <a:gd name="connsiteY0" fmla="*/ 337362 h 337727"/>
                  <a:gd name="connsiteX1" fmla="*/ 21376 w 125137"/>
                  <a:gd name="connsiteY1" fmla="*/ 286996 h 337727"/>
                  <a:gd name="connsiteX2" fmla="*/ 78183 w 125137"/>
                  <a:gd name="connsiteY2" fmla="*/ 6772 h 337727"/>
                  <a:gd name="connsiteX3" fmla="*/ 125137 w 125137"/>
                  <a:gd name="connsiteY3" fmla="*/ 84922 h 337727"/>
                  <a:gd name="connsiteX0" fmla="*/ 0 w 125137"/>
                  <a:gd name="connsiteY0" fmla="*/ 337362 h 370255"/>
                  <a:gd name="connsiteX1" fmla="*/ 21376 w 125137"/>
                  <a:gd name="connsiteY1" fmla="*/ 286996 h 370255"/>
                  <a:gd name="connsiteX2" fmla="*/ 78183 w 125137"/>
                  <a:gd name="connsiteY2" fmla="*/ 6772 h 370255"/>
                  <a:gd name="connsiteX3" fmla="*/ 125137 w 125137"/>
                  <a:gd name="connsiteY3" fmla="*/ 84922 h 370255"/>
                  <a:gd name="connsiteX0" fmla="*/ 0 w 125137"/>
                  <a:gd name="connsiteY0" fmla="*/ 337362 h 337738"/>
                  <a:gd name="connsiteX1" fmla="*/ 21376 w 125137"/>
                  <a:gd name="connsiteY1" fmla="*/ 286996 h 337738"/>
                  <a:gd name="connsiteX2" fmla="*/ 78183 w 125137"/>
                  <a:gd name="connsiteY2" fmla="*/ 6772 h 337738"/>
                  <a:gd name="connsiteX3" fmla="*/ 125137 w 125137"/>
                  <a:gd name="connsiteY3" fmla="*/ 84922 h 337738"/>
                  <a:gd name="connsiteX0" fmla="*/ 0 w 125137"/>
                  <a:gd name="connsiteY0" fmla="*/ 294320 h 294972"/>
                  <a:gd name="connsiteX1" fmla="*/ 21376 w 125137"/>
                  <a:gd name="connsiteY1" fmla="*/ 243954 h 294972"/>
                  <a:gd name="connsiteX2" fmla="*/ 72843 w 125137"/>
                  <a:gd name="connsiteY2" fmla="*/ 10745 h 294972"/>
                  <a:gd name="connsiteX3" fmla="*/ 125137 w 125137"/>
                  <a:gd name="connsiteY3" fmla="*/ 41880 h 294972"/>
                  <a:gd name="connsiteX0" fmla="*/ 0 w 125137"/>
                  <a:gd name="connsiteY0" fmla="*/ 292873 h 293525"/>
                  <a:gd name="connsiteX1" fmla="*/ 21376 w 125137"/>
                  <a:gd name="connsiteY1" fmla="*/ 242507 h 293525"/>
                  <a:gd name="connsiteX2" fmla="*/ 72843 w 125137"/>
                  <a:gd name="connsiteY2" fmla="*/ 9298 h 293525"/>
                  <a:gd name="connsiteX3" fmla="*/ 125137 w 125137"/>
                  <a:gd name="connsiteY3" fmla="*/ 40433 h 293525"/>
                  <a:gd name="connsiteX0" fmla="*/ 0 w 125137"/>
                  <a:gd name="connsiteY0" fmla="*/ 254738 h 255066"/>
                  <a:gd name="connsiteX1" fmla="*/ 21376 w 125137"/>
                  <a:gd name="connsiteY1" fmla="*/ 204372 h 255066"/>
                  <a:gd name="connsiteX2" fmla="*/ 60698 w 125137"/>
                  <a:gd name="connsiteY2" fmla="*/ 43599 h 255066"/>
                  <a:gd name="connsiteX3" fmla="*/ 125137 w 125137"/>
                  <a:gd name="connsiteY3" fmla="*/ 2298 h 255066"/>
                  <a:gd name="connsiteX0" fmla="*/ 0 w 125137"/>
                  <a:gd name="connsiteY0" fmla="*/ 253943 h 254271"/>
                  <a:gd name="connsiteX1" fmla="*/ 21376 w 125137"/>
                  <a:gd name="connsiteY1" fmla="*/ 203577 h 254271"/>
                  <a:gd name="connsiteX2" fmla="*/ 60698 w 125137"/>
                  <a:gd name="connsiteY2" fmla="*/ 42804 h 254271"/>
                  <a:gd name="connsiteX3" fmla="*/ 125137 w 125137"/>
                  <a:gd name="connsiteY3" fmla="*/ 1503 h 254271"/>
                </a:gdLst>
                <a:ahLst/>
                <a:cxnLst>
                  <a:cxn ang="0">
                    <a:pos x="connsiteX0" y="connsiteY0"/>
                  </a:cxn>
                  <a:cxn ang="0">
                    <a:pos x="connsiteX1" y="connsiteY1"/>
                  </a:cxn>
                  <a:cxn ang="0">
                    <a:pos x="connsiteX2" y="connsiteY2"/>
                  </a:cxn>
                  <a:cxn ang="0">
                    <a:pos x="connsiteX3" y="connsiteY3"/>
                  </a:cxn>
                </a:cxnLst>
                <a:rect l="l" t="t" r="r" b="b"/>
                <a:pathLst>
                  <a:path w="125137" h="254271">
                    <a:moveTo>
                      <a:pt x="0" y="253943"/>
                    </a:moveTo>
                    <a:cubicBezTo>
                      <a:pt x="3341" y="256990"/>
                      <a:pt x="11260" y="238767"/>
                      <a:pt x="21376" y="203577"/>
                    </a:cubicBezTo>
                    <a:cubicBezTo>
                      <a:pt x="31492" y="168387"/>
                      <a:pt x="40939" y="56196"/>
                      <a:pt x="60698" y="42804"/>
                    </a:cubicBezTo>
                    <a:cubicBezTo>
                      <a:pt x="80457" y="29412"/>
                      <a:pt x="105512" y="-7904"/>
                      <a:pt x="125137" y="1503"/>
                    </a:cubicBezTo>
                  </a:path>
                </a:pathLst>
              </a:custGeom>
              <a:noFill/>
              <a:ln w="28575" cap="flat" cmpd="sng" algn="ctr">
                <a:gradFill flip="none" rotWithShape="1">
                  <a:gsLst>
                    <a:gs pos="53000">
                      <a:schemeClr val="accent3"/>
                    </a:gs>
                    <a:gs pos="82000">
                      <a:srgbClr val="0078D4"/>
                    </a:gs>
                  </a:gsLst>
                  <a:lin ang="0" scaled="1"/>
                  <a:tileRect/>
                </a:gradFill>
                <a:prstDash val="solid"/>
                <a:headEnd type="none" w="med" len="med"/>
                <a:tailEnd type="none" w="med" len="med"/>
              </a:ln>
              <a:effectLst/>
            </p:spPr>
            <p:txBody>
              <a:bodyPr rtlCol="0" anchor="ctr"/>
              <a:lstStyle/>
              <a:p>
                <a:pPr algn="ctr" defTabSz="896009"/>
                <a:endParaRPr lang="en-US" sz="1728" kern="0">
                  <a:solidFill>
                    <a:srgbClr val="000000"/>
                  </a:solidFill>
                  <a:latin typeface="Segoe UI"/>
                </a:endParaRPr>
              </a:p>
            </p:txBody>
          </p:sp>
          <p:sp>
            <p:nvSpPr>
              <p:cNvPr id="814" name="Freeform: Shape 813">
                <a:extLst>
                  <a:ext uri="{FF2B5EF4-FFF2-40B4-BE49-F238E27FC236}">
                    <a16:creationId xmlns:a16="http://schemas.microsoft.com/office/drawing/2014/main" id="{B078B4A1-8B88-4BBC-8092-A2F6320F9974}"/>
                  </a:ext>
                </a:extLst>
              </p:cNvPr>
              <p:cNvSpPr/>
              <p:nvPr/>
            </p:nvSpPr>
            <p:spPr bwMode="auto">
              <a:xfrm>
                <a:off x="1575371" y="2868064"/>
                <a:ext cx="4007412" cy="623562"/>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850997 h 876764"/>
                  <a:gd name="connsiteX1" fmla="*/ 26024 w 125730"/>
                  <a:gd name="connsiteY1" fmla="*/ 869238 h 876764"/>
                  <a:gd name="connsiteX2" fmla="*/ 74907 w 125730"/>
                  <a:gd name="connsiteY2" fmla="*/ 1245 h 876764"/>
                  <a:gd name="connsiteX3" fmla="*/ 125730 w 125730"/>
                  <a:gd name="connsiteY3" fmla="*/ 664307 h 876764"/>
                  <a:gd name="connsiteX0" fmla="*/ 1065 w 126795"/>
                  <a:gd name="connsiteY0" fmla="*/ 850997 h 851117"/>
                  <a:gd name="connsiteX1" fmla="*/ 11315 w 126795"/>
                  <a:gd name="connsiteY1" fmla="*/ 775241 h 851117"/>
                  <a:gd name="connsiteX2" fmla="*/ 75972 w 126795"/>
                  <a:gd name="connsiteY2" fmla="*/ 1245 h 851117"/>
                  <a:gd name="connsiteX3" fmla="*/ 126795 w 126795"/>
                  <a:gd name="connsiteY3" fmla="*/ 664307 h 851117"/>
                  <a:gd name="connsiteX0" fmla="*/ 0 w 125730"/>
                  <a:gd name="connsiteY0" fmla="*/ 850997 h 850998"/>
                  <a:gd name="connsiteX1" fmla="*/ 74907 w 125730"/>
                  <a:gd name="connsiteY1" fmla="*/ 1245 h 850998"/>
                  <a:gd name="connsiteX2" fmla="*/ 125730 w 125730"/>
                  <a:gd name="connsiteY2" fmla="*/ 664307 h 850998"/>
                  <a:gd name="connsiteX0" fmla="*/ 0 w 125730"/>
                  <a:gd name="connsiteY0" fmla="*/ 793927 h 793927"/>
                  <a:gd name="connsiteX1" fmla="*/ 74907 w 125730"/>
                  <a:gd name="connsiteY1" fmla="*/ 1245 h 793927"/>
                  <a:gd name="connsiteX2" fmla="*/ 125730 w 125730"/>
                  <a:gd name="connsiteY2" fmla="*/ 664307 h 793927"/>
                  <a:gd name="connsiteX0" fmla="*/ 0 w 125730"/>
                  <a:gd name="connsiteY0" fmla="*/ 793927 h 807190"/>
                  <a:gd name="connsiteX1" fmla="*/ 74907 w 125730"/>
                  <a:gd name="connsiteY1" fmla="*/ 1245 h 807190"/>
                  <a:gd name="connsiteX2" fmla="*/ 125730 w 125730"/>
                  <a:gd name="connsiteY2" fmla="*/ 664307 h 807190"/>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798315 h 810154"/>
                  <a:gd name="connsiteX1" fmla="*/ 74907 w 125730"/>
                  <a:gd name="connsiteY1" fmla="*/ 5633 h 810154"/>
                  <a:gd name="connsiteX2" fmla="*/ 125730 w 125730"/>
                  <a:gd name="connsiteY2" fmla="*/ 668695 h 810154"/>
                  <a:gd name="connsiteX0" fmla="*/ 0 w 126337"/>
                  <a:gd name="connsiteY0" fmla="*/ 798315 h 810154"/>
                  <a:gd name="connsiteX1" fmla="*/ 75514 w 126337"/>
                  <a:gd name="connsiteY1" fmla="*/ 5633 h 810154"/>
                  <a:gd name="connsiteX2" fmla="*/ 126337 w 126337"/>
                  <a:gd name="connsiteY2" fmla="*/ 668695 h 810154"/>
                  <a:gd name="connsiteX0" fmla="*/ 0 w 126337"/>
                  <a:gd name="connsiteY0" fmla="*/ 800004 h 800004"/>
                  <a:gd name="connsiteX1" fmla="*/ 75514 w 126337"/>
                  <a:gd name="connsiteY1" fmla="*/ 7322 h 800004"/>
                  <a:gd name="connsiteX2" fmla="*/ 126337 w 126337"/>
                  <a:gd name="connsiteY2" fmla="*/ 670384 h 80000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1292 h 672460"/>
                  <a:gd name="connsiteX1" fmla="*/ 76611 w 127434"/>
                  <a:gd name="connsiteY1" fmla="*/ 9399 h 672460"/>
                  <a:gd name="connsiteX2" fmla="*/ 127434 w 127434"/>
                  <a:gd name="connsiteY2" fmla="*/ 672461 h 672460"/>
                  <a:gd name="connsiteX0" fmla="*/ 0 w 127434"/>
                  <a:gd name="connsiteY0" fmla="*/ 144170 h 692435"/>
                  <a:gd name="connsiteX1" fmla="*/ 76611 w 127434"/>
                  <a:gd name="connsiteY1" fmla="*/ 29374 h 692435"/>
                  <a:gd name="connsiteX2" fmla="*/ 127434 w 127434"/>
                  <a:gd name="connsiteY2" fmla="*/ 692436 h 692435"/>
                  <a:gd name="connsiteX0" fmla="*/ 0 w 127590"/>
                  <a:gd name="connsiteY0" fmla="*/ 242292 h 679422"/>
                  <a:gd name="connsiteX1" fmla="*/ 76767 w 127590"/>
                  <a:gd name="connsiteY1" fmla="*/ 16361 h 679422"/>
                  <a:gd name="connsiteX2" fmla="*/ 127590 w 127590"/>
                  <a:gd name="connsiteY2" fmla="*/ 679423 h 679422"/>
                  <a:gd name="connsiteX0" fmla="*/ 0 w 127590"/>
                  <a:gd name="connsiteY0" fmla="*/ 266840 h 703970"/>
                  <a:gd name="connsiteX1" fmla="*/ 76767 w 127590"/>
                  <a:gd name="connsiteY1" fmla="*/ 40909 h 703970"/>
                  <a:gd name="connsiteX2" fmla="*/ 127590 w 127590"/>
                  <a:gd name="connsiteY2" fmla="*/ 703971 h 703970"/>
                  <a:gd name="connsiteX0" fmla="*/ 0 w 127590"/>
                  <a:gd name="connsiteY0" fmla="*/ 237858 h 674988"/>
                  <a:gd name="connsiteX1" fmla="*/ 76767 w 127590"/>
                  <a:gd name="connsiteY1" fmla="*/ 11927 h 674988"/>
                  <a:gd name="connsiteX2" fmla="*/ 127590 w 127590"/>
                  <a:gd name="connsiteY2" fmla="*/ 674989 h 674988"/>
                  <a:gd name="connsiteX0" fmla="*/ 0 w 127663"/>
                  <a:gd name="connsiteY0" fmla="*/ 237860 h 650356"/>
                  <a:gd name="connsiteX1" fmla="*/ 76767 w 127663"/>
                  <a:gd name="connsiteY1" fmla="*/ 11929 h 650356"/>
                  <a:gd name="connsiteX2" fmla="*/ 127663 w 127663"/>
                  <a:gd name="connsiteY2" fmla="*/ 650356 h 650356"/>
                  <a:gd name="connsiteX0" fmla="*/ 0 w 127626"/>
                  <a:gd name="connsiteY0" fmla="*/ 237860 h 659315"/>
                  <a:gd name="connsiteX1" fmla="*/ 76767 w 127626"/>
                  <a:gd name="connsiteY1" fmla="*/ 11929 h 659315"/>
                  <a:gd name="connsiteX2" fmla="*/ 127626 w 127626"/>
                  <a:gd name="connsiteY2" fmla="*/ 659315 h 659315"/>
                </a:gdLst>
                <a:ahLst/>
                <a:cxnLst>
                  <a:cxn ang="0">
                    <a:pos x="connsiteX0" y="connsiteY0"/>
                  </a:cxn>
                  <a:cxn ang="0">
                    <a:pos x="connsiteX1" y="connsiteY1"/>
                  </a:cxn>
                  <a:cxn ang="0">
                    <a:pos x="connsiteX2" y="connsiteY2"/>
                  </a:cxn>
                </a:cxnLst>
                <a:rect l="l" t="t" r="r" b="b"/>
                <a:pathLst>
                  <a:path w="127626" h="659315">
                    <a:moveTo>
                      <a:pt x="0" y="237860"/>
                    </a:moveTo>
                    <a:cubicBezTo>
                      <a:pt x="41322" y="210497"/>
                      <a:pt x="41572" y="-59292"/>
                      <a:pt x="76767" y="11929"/>
                    </a:cubicBezTo>
                    <a:cubicBezTo>
                      <a:pt x="99149" y="118770"/>
                      <a:pt x="104698" y="577347"/>
                      <a:pt x="127626" y="659315"/>
                    </a:cubicBezTo>
                  </a:path>
                </a:pathLst>
              </a:custGeom>
              <a:ln w="28575">
                <a:gradFill flip="none" rotWithShape="1">
                  <a:gsLst>
                    <a:gs pos="100000">
                      <a:schemeClr val="tx2"/>
                    </a:gs>
                    <a:gs pos="0">
                      <a:schemeClr val="tx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16"/>
                <a:endParaRPr lang="en-US" sz="1454">
                  <a:solidFill>
                    <a:srgbClr val="000000"/>
                  </a:solidFill>
                  <a:latin typeface="Segoe UI"/>
                </a:endParaRPr>
              </a:p>
            </p:txBody>
          </p:sp>
          <p:sp>
            <p:nvSpPr>
              <p:cNvPr id="815" name="Freeform: Shape 814">
                <a:extLst>
                  <a:ext uri="{FF2B5EF4-FFF2-40B4-BE49-F238E27FC236}">
                    <a16:creationId xmlns:a16="http://schemas.microsoft.com/office/drawing/2014/main" id="{681B684D-EEC0-4EDC-A164-954DDAC36D98}"/>
                  </a:ext>
                </a:extLst>
              </p:cNvPr>
              <p:cNvSpPr/>
              <p:nvPr/>
            </p:nvSpPr>
            <p:spPr bwMode="auto">
              <a:xfrm>
                <a:off x="1554137" y="3410633"/>
                <a:ext cx="4027511" cy="408955"/>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30312 h 256079"/>
                  <a:gd name="connsiteX1" fmla="*/ 26024 w 125730"/>
                  <a:gd name="connsiteY1" fmla="*/ 248553 h 256079"/>
                  <a:gd name="connsiteX2" fmla="*/ 90050 w 125730"/>
                  <a:gd name="connsiteY2" fmla="*/ 11858 h 256079"/>
                  <a:gd name="connsiteX3" fmla="*/ 125730 w 125730"/>
                  <a:gd name="connsiteY3" fmla="*/ 43622 h 256079"/>
                  <a:gd name="connsiteX0" fmla="*/ 0 w 125730"/>
                  <a:gd name="connsiteY0" fmla="*/ 215672 h 241439"/>
                  <a:gd name="connsiteX1" fmla="*/ 26024 w 125730"/>
                  <a:gd name="connsiteY1" fmla="*/ 233913 h 241439"/>
                  <a:gd name="connsiteX2" fmla="*/ 89753 w 125730"/>
                  <a:gd name="connsiteY2" fmla="*/ 15495 h 241439"/>
                  <a:gd name="connsiteX3" fmla="*/ 125730 w 125730"/>
                  <a:gd name="connsiteY3" fmla="*/ 28982 h 241439"/>
                  <a:gd name="connsiteX0" fmla="*/ 0 w 125730"/>
                  <a:gd name="connsiteY0" fmla="*/ 229209 h 254976"/>
                  <a:gd name="connsiteX1" fmla="*/ 26024 w 125730"/>
                  <a:gd name="connsiteY1" fmla="*/ 247450 h 254976"/>
                  <a:gd name="connsiteX2" fmla="*/ 71803 w 125730"/>
                  <a:gd name="connsiteY2" fmla="*/ 12062 h 254976"/>
                  <a:gd name="connsiteX3" fmla="*/ 125730 w 125730"/>
                  <a:gd name="connsiteY3" fmla="*/ 42519 h 254976"/>
                  <a:gd name="connsiteX0" fmla="*/ 0 w 125730"/>
                  <a:gd name="connsiteY0" fmla="*/ 224567 h 224794"/>
                  <a:gd name="connsiteX1" fmla="*/ 23780 w 125730"/>
                  <a:gd name="connsiteY1" fmla="*/ 175990 h 224794"/>
                  <a:gd name="connsiteX2" fmla="*/ 71803 w 125730"/>
                  <a:gd name="connsiteY2" fmla="*/ 7420 h 224794"/>
                  <a:gd name="connsiteX3" fmla="*/ 125730 w 125730"/>
                  <a:gd name="connsiteY3" fmla="*/ 37877 h 224794"/>
                  <a:gd name="connsiteX0" fmla="*/ 0 w 125437"/>
                  <a:gd name="connsiteY0" fmla="*/ 180021 h 188429"/>
                  <a:gd name="connsiteX1" fmla="*/ 23487 w 125437"/>
                  <a:gd name="connsiteY1" fmla="*/ 175990 h 188429"/>
                  <a:gd name="connsiteX2" fmla="*/ 71510 w 125437"/>
                  <a:gd name="connsiteY2" fmla="*/ 7420 h 188429"/>
                  <a:gd name="connsiteX3" fmla="*/ 125437 w 125437"/>
                  <a:gd name="connsiteY3" fmla="*/ 37877 h 188429"/>
                  <a:gd name="connsiteX0" fmla="*/ 0 w 125437"/>
                  <a:gd name="connsiteY0" fmla="*/ 180672 h 195926"/>
                  <a:gd name="connsiteX1" fmla="*/ 24658 w 125437"/>
                  <a:gd name="connsiteY1" fmla="*/ 186186 h 195926"/>
                  <a:gd name="connsiteX2" fmla="*/ 71510 w 125437"/>
                  <a:gd name="connsiteY2" fmla="*/ 8071 h 195926"/>
                  <a:gd name="connsiteX3" fmla="*/ 125437 w 125437"/>
                  <a:gd name="connsiteY3" fmla="*/ 38528 h 195926"/>
                  <a:gd name="connsiteX0" fmla="*/ 0 w 125437"/>
                  <a:gd name="connsiteY0" fmla="*/ 181694 h 196949"/>
                  <a:gd name="connsiteX1" fmla="*/ 24658 w 125437"/>
                  <a:gd name="connsiteY1" fmla="*/ 187208 h 196949"/>
                  <a:gd name="connsiteX2" fmla="*/ 71510 w 125437"/>
                  <a:gd name="connsiteY2" fmla="*/ 9093 h 196949"/>
                  <a:gd name="connsiteX3" fmla="*/ 125437 w 125437"/>
                  <a:gd name="connsiteY3" fmla="*/ 32906 h 196949"/>
                </a:gdLst>
                <a:ahLst/>
                <a:cxnLst>
                  <a:cxn ang="0">
                    <a:pos x="connsiteX0" y="connsiteY0"/>
                  </a:cxn>
                  <a:cxn ang="0">
                    <a:pos x="connsiteX1" y="connsiteY1"/>
                  </a:cxn>
                  <a:cxn ang="0">
                    <a:pos x="connsiteX2" y="connsiteY2"/>
                  </a:cxn>
                  <a:cxn ang="0">
                    <a:pos x="connsiteX3" y="connsiteY3"/>
                  </a:cxn>
                </a:cxnLst>
                <a:rect l="l" t="t" r="r" b="b"/>
                <a:pathLst>
                  <a:path w="125437" h="196949">
                    <a:moveTo>
                      <a:pt x="0" y="181694"/>
                    </a:moveTo>
                    <a:cubicBezTo>
                      <a:pt x="3341" y="184741"/>
                      <a:pt x="4904" y="210686"/>
                      <a:pt x="24658" y="187208"/>
                    </a:cubicBezTo>
                    <a:cubicBezTo>
                      <a:pt x="53180" y="169102"/>
                      <a:pt x="54714" y="33703"/>
                      <a:pt x="71510" y="9093"/>
                    </a:cubicBezTo>
                    <a:cubicBezTo>
                      <a:pt x="88306" y="-15517"/>
                      <a:pt x="117777" y="15762"/>
                      <a:pt x="125437" y="32906"/>
                    </a:cubicBezTo>
                  </a:path>
                </a:pathLst>
              </a:custGeom>
              <a:noFill/>
              <a:ln w="28575" cap="flat" cmpd="sng" algn="ctr">
                <a:gradFill flip="none" rotWithShape="1">
                  <a:gsLst>
                    <a:gs pos="54000">
                      <a:schemeClr val="accent5"/>
                    </a:gs>
                    <a:gs pos="90000">
                      <a:schemeClr val="tx2"/>
                    </a:gs>
                  </a:gsLst>
                  <a:lin ang="0" scaled="1"/>
                  <a:tileRect/>
                </a:gradFill>
                <a:prstDash val="solid"/>
                <a:headEnd type="none" w="med" len="med"/>
                <a:tailEnd type="none" w="med" len="med"/>
              </a:ln>
              <a:effectLst/>
            </p:spPr>
            <p:txBody>
              <a:bodyPr rtlCol="0" anchor="ctr"/>
              <a:lstStyle/>
              <a:p>
                <a:pPr algn="ctr" defTabSz="896009"/>
                <a:endParaRPr lang="en-US" sz="1728" kern="0">
                  <a:solidFill>
                    <a:srgbClr val="000000"/>
                  </a:solidFill>
                  <a:latin typeface="Segoe UI"/>
                </a:endParaRPr>
              </a:p>
            </p:txBody>
          </p:sp>
        </p:grpSp>
      </p:grpSp>
      <p:sp>
        <p:nvSpPr>
          <p:cNvPr id="817" name="Google Shape;1889;p149">
            <a:extLst>
              <a:ext uri="{FF2B5EF4-FFF2-40B4-BE49-F238E27FC236}">
                <a16:creationId xmlns:a16="http://schemas.microsoft.com/office/drawing/2014/main" id="{C88FBF6A-A40B-4EF1-8B30-3DDF454B719E}"/>
              </a:ext>
              <a:ext uri="{C183D7F6-B498-43B3-948B-1728B52AA6E4}">
                <adec:decorative xmlns:adec="http://schemas.microsoft.com/office/drawing/2017/decorative" val="1"/>
              </a:ext>
            </a:extLst>
          </p:cNvPr>
          <p:cNvSpPr/>
          <p:nvPr/>
        </p:nvSpPr>
        <p:spPr>
          <a:xfrm>
            <a:off x="3258115" y="1755154"/>
            <a:ext cx="721608" cy="406513"/>
          </a:xfrm>
          <a:prstGeom prst="rect">
            <a:avLst/>
          </a:prstGeom>
          <a:solidFill>
            <a:schemeClr val="bg1"/>
          </a:solidFill>
          <a:ln w="12700" cap="flat" cmpd="sng">
            <a:solidFill>
              <a:schemeClr val="accent3"/>
            </a:solidFill>
            <a:prstDash val="solid"/>
            <a:miter lim="800000"/>
            <a:headEnd type="none" w="sm" len="sm"/>
            <a:tailEnd type="none" w="sm" len="sm"/>
          </a:ln>
        </p:spPr>
        <p:txBody>
          <a:bodyPr spcFirstLastPara="1" wrap="square" lIns="80042" tIns="40011" rIns="80042" bIns="40011" anchor="ctr" anchorCtr="0">
            <a:noAutofit/>
          </a:bodyPr>
          <a:lstStyle/>
          <a:p>
            <a:pPr algn="ctr" defTabSz="914016">
              <a:buClr>
                <a:srgbClr val="FFFFFF"/>
              </a:buClr>
              <a:buSzPts val="2400"/>
            </a:pPr>
            <a:r>
              <a:rPr lang="en-US" sz="788" b="1" dirty="0" err="1">
                <a:solidFill>
                  <a:srgbClr val="000000"/>
                </a:solidFill>
                <a:latin typeface="Segoe UI Semibold"/>
                <a:sym typeface="Libre Franklin"/>
              </a:rPr>
              <a:t>第三方分析</a:t>
            </a:r>
            <a:endParaRPr sz="788" b="1" dirty="0">
              <a:solidFill>
                <a:srgbClr val="000000"/>
              </a:solidFill>
              <a:latin typeface="Segoe UI Semibold"/>
              <a:sym typeface="Libre Franklin"/>
            </a:endParaRPr>
          </a:p>
        </p:txBody>
      </p:sp>
      <p:sp>
        <p:nvSpPr>
          <p:cNvPr id="819" name="TextBox 818">
            <a:extLst>
              <a:ext uri="{FF2B5EF4-FFF2-40B4-BE49-F238E27FC236}">
                <a16:creationId xmlns:a16="http://schemas.microsoft.com/office/drawing/2014/main" id="{05E638DF-A69C-4782-8904-9AA9B1AE4A0C}"/>
              </a:ext>
              <a:ext uri="{C183D7F6-B498-43B3-948B-1728B52AA6E4}">
                <adec:decorative xmlns:adec="http://schemas.microsoft.com/office/drawing/2017/decorative" val="1"/>
              </a:ext>
            </a:extLst>
          </p:cNvPr>
          <p:cNvSpPr txBox="1"/>
          <p:nvPr/>
        </p:nvSpPr>
        <p:spPr>
          <a:xfrm>
            <a:off x="6259970" y="1674488"/>
            <a:ext cx="1476648" cy="303160"/>
          </a:xfrm>
          <a:prstGeom prst="rect">
            <a:avLst/>
          </a:prstGeom>
          <a:noFill/>
        </p:spPr>
        <p:txBody>
          <a:bodyPr wrap="square">
            <a:spAutoFit/>
          </a:bodyPr>
          <a:lstStyle/>
          <a:p>
            <a:pPr defTabSz="914016">
              <a:buClr>
                <a:srgbClr val="FFFFFF"/>
              </a:buClr>
              <a:buSzPts val="2400"/>
              <a:defRPr/>
            </a:pPr>
            <a:r>
              <a:rPr lang="en-US" sz="1370" dirty="0" err="1">
                <a:solidFill>
                  <a:srgbClr val="000000"/>
                </a:solidFill>
                <a:latin typeface="Segoe UI Semibold"/>
                <a:sym typeface="Libre Franklin"/>
              </a:rPr>
              <a:t>云环境</a:t>
            </a:r>
            <a:endParaRPr lang="en-US" sz="1370" dirty="0">
              <a:solidFill>
                <a:srgbClr val="000000"/>
              </a:solidFill>
              <a:latin typeface="Segoe UI Semibold"/>
              <a:sym typeface="Libre Franklin"/>
            </a:endParaRPr>
          </a:p>
        </p:txBody>
      </p:sp>
      <p:sp>
        <p:nvSpPr>
          <p:cNvPr id="821" name="Google Shape;1889;p149">
            <a:extLst>
              <a:ext uri="{FF2B5EF4-FFF2-40B4-BE49-F238E27FC236}">
                <a16:creationId xmlns:a16="http://schemas.microsoft.com/office/drawing/2014/main" id="{2B5DE08E-9AC3-492F-B598-D21D1376A256}"/>
              </a:ext>
            </a:extLst>
          </p:cNvPr>
          <p:cNvSpPr/>
          <p:nvPr/>
        </p:nvSpPr>
        <p:spPr>
          <a:xfrm>
            <a:off x="8049437" y="4294337"/>
            <a:ext cx="1319302" cy="225122"/>
          </a:xfrm>
          <a:prstGeom prst="rect">
            <a:avLst/>
          </a:prstGeom>
          <a:solidFill>
            <a:schemeClr val="tx2"/>
          </a:solidFill>
          <a:ln w="12700" cap="flat" cmpd="sng">
            <a:solidFill>
              <a:schemeClr val="tx2"/>
            </a:solidFill>
            <a:prstDash val="solid"/>
            <a:miter lim="800000"/>
            <a:headEnd type="none" w="sm" len="sm"/>
            <a:tailEnd type="none" w="sm" len="sm"/>
          </a:ln>
        </p:spPr>
        <p:txBody>
          <a:bodyPr spcFirstLastPara="1" wrap="square" lIns="80042" tIns="32023" rIns="80042" bIns="40011" anchor="t" anchorCtr="0">
            <a:noAutofit/>
          </a:bodyPr>
          <a:lstStyle/>
          <a:p>
            <a:pPr algn="ctr" defTabSz="914016">
              <a:buClr>
                <a:srgbClr val="FFFFFF"/>
              </a:buClr>
              <a:buSzPts val="2400"/>
            </a:pPr>
            <a:r>
              <a:rPr lang="en-US" sz="920" b="1" dirty="0" err="1">
                <a:solidFill>
                  <a:srgbClr val="FFFFFF"/>
                </a:solidFill>
                <a:latin typeface="Segoe UI Semibold"/>
                <a:sym typeface="Libre Franklin"/>
              </a:rPr>
              <a:t>业务分析</a:t>
            </a:r>
            <a:endParaRPr sz="920" b="1" dirty="0">
              <a:solidFill>
                <a:srgbClr val="FFFFFF"/>
              </a:solidFill>
              <a:latin typeface="Segoe UI Semibold"/>
              <a:sym typeface="Libre Franklin"/>
            </a:endParaRPr>
          </a:p>
        </p:txBody>
      </p:sp>
      <p:cxnSp>
        <p:nvCxnSpPr>
          <p:cNvPr id="822" name="Connector: Elbow 821">
            <a:extLst>
              <a:ext uri="{FF2B5EF4-FFF2-40B4-BE49-F238E27FC236}">
                <a16:creationId xmlns:a16="http://schemas.microsoft.com/office/drawing/2014/main" id="{3AC55F3C-788A-4863-A55C-17609EA0746C}"/>
              </a:ext>
            </a:extLst>
          </p:cNvPr>
          <p:cNvCxnSpPr>
            <a:cxnSpLocks/>
            <a:stCxn id="821" idx="3"/>
            <a:endCxn id="789" idx="1"/>
          </p:cNvCxnSpPr>
          <p:nvPr/>
        </p:nvCxnSpPr>
        <p:spPr>
          <a:xfrm flipH="1" flipV="1">
            <a:off x="4513731" y="1955435"/>
            <a:ext cx="4855007" cy="2451464"/>
          </a:xfrm>
          <a:prstGeom prst="bentConnector5">
            <a:avLst>
              <a:gd name="adj1" fmla="val -25501"/>
              <a:gd name="adj2" fmla="val 63469"/>
              <a:gd name="adj3" fmla="val 104708"/>
            </a:avLst>
          </a:prstGeom>
          <a:ln w="1905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4" name="Connector: Elbow 823">
            <a:extLst>
              <a:ext uri="{FF2B5EF4-FFF2-40B4-BE49-F238E27FC236}">
                <a16:creationId xmlns:a16="http://schemas.microsoft.com/office/drawing/2014/main" id="{9EC4D471-C94B-4026-8ED4-0B1EAA861F56}"/>
              </a:ext>
              <a:ext uri="{C183D7F6-B498-43B3-948B-1728B52AA6E4}">
                <adec:decorative xmlns:adec="http://schemas.microsoft.com/office/drawing/2017/decorative" val="1"/>
              </a:ext>
            </a:extLst>
          </p:cNvPr>
          <p:cNvCxnSpPr>
            <a:cxnSpLocks/>
            <a:stCxn id="789" idx="1"/>
            <a:endCxn id="817" idx="3"/>
          </p:cNvCxnSpPr>
          <p:nvPr/>
        </p:nvCxnSpPr>
        <p:spPr>
          <a:xfrm rot="10800000" flipV="1">
            <a:off x="3979724" y="1955435"/>
            <a:ext cx="534008" cy="2975"/>
          </a:xfrm>
          <a:prstGeom prst="bentConnector3">
            <a:avLst>
              <a:gd name="adj1" fmla="val 50000"/>
            </a:avLst>
          </a:prstGeom>
          <a:ln w="19050">
            <a:solidFill>
              <a:schemeClr val="tx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0" name="Connector: Elbow 829">
            <a:extLst>
              <a:ext uri="{FF2B5EF4-FFF2-40B4-BE49-F238E27FC236}">
                <a16:creationId xmlns:a16="http://schemas.microsoft.com/office/drawing/2014/main" id="{9260402B-0655-4BED-8DF0-D2C56F6F772B}"/>
              </a:ext>
              <a:ext uri="{C183D7F6-B498-43B3-948B-1728B52AA6E4}">
                <adec:decorative xmlns:adec="http://schemas.microsoft.com/office/drawing/2017/decorative" val="1"/>
              </a:ext>
            </a:extLst>
          </p:cNvPr>
          <p:cNvCxnSpPr>
            <a:cxnSpLocks/>
            <a:stCxn id="805" idx="1"/>
            <a:endCxn id="719" idx="3"/>
          </p:cNvCxnSpPr>
          <p:nvPr/>
        </p:nvCxnSpPr>
        <p:spPr>
          <a:xfrm rot="10800000">
            <a:off x="3429784" y="4198356"/>
            <a:ext cx="589538" cy="357352"/>
          </a:xfrm>
          <a:prstGeom prst="bentConnector3">
            <a:avLst>
              <a:gd name="adj1" fmla="val 50000"/>
            </a:avLst>
          </a:prstGeom>
          <a:ln w="25400">
            <a:solidFill>
              <a:schemeClr val="accent5"/>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cxnSp>
        <p:nvCxnSpPr>
          <p:cNvPr id="831" name="Connector: Elbow 830">
            <a:extLst>
              <a:ext uri="{FF2B5EF4-FFF2-40B4-BE49-F238E27FC236}">
                <a16:creationId xmlns:a16="http://schemas.microsoft.com/office/drawing/2014/main" id="{CF60830C-F306-461E-B100-26BDBB8A4A05}"/>
              </a:ext>
              <a:ext uri="{C183D7F6-B498-43B3-948B-1728B52AA6E4}">
                <adec:decorative xmlns:adec="http://schemas.microsoft.com/office/drawing/2017/decorative" val="1"/>
              </a:ext>
            </a:extLst>
          </p:cNvPr>
          <p:cNvCxnSpPr>
            <a:cxnSpLocks/>
            <a:stCxn id="805" idx="1"/>
            <a:endCxn id="718" idx="3"/>
          </p:cNvCxnSpPr>
          <p:nvPr/>
        </p:nvCxnSpPr>
        <p:spPr>
          <a:xfrm rot="10800000" flipV="1">
            <a:off x="3429784" y="4555706"/>
            <a:ext cx="589538" cy="193588"/>
          </a:xfrm>
          <a:prstGeom prst="bentConnector3">
            <a:avLst>
              <a:gd name="adj1" fmla="val 50000"/>
            </a:avLst>
          </a:prstGeom>
          <a:ln w="25400">
            <a:solidFill>
              <a:schemeClr val="accent5"/>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sp>
        <p:nvSpPr>
          <p:cNvPr id="837" name="TextBox 836">
            <a:extLst>
              <a:ext uri="{FF2B5EF4-FFF2-40B4-BE49-F238E27FC236}">
                <a16:creationId xmlns:a16="http://schemas.microsoft.com/office/drawing/2014/main" id="{E5B08C4A-BF3E-40FE-A19D-8317BC13BB81}"/>
              </a:ext>
              <a:ext uri="{C183D7F6-B498-43B3-948B-1728B52AA6E4}">
                <adec:decorative xmlns:adec="http://schemas.microsoft.com/office/drawing/2017/decorative" val="1"/>
              </a:ext>
            </a:extLst>
          </p:cNvPr>
          <p:cNvSpPr txBox="1"/>
          <p:nvPr/>
        </p:nvSpPr>
        <p:spPr>
          <a:xfrm>
            <a:off x="1731" y="6519674"/>
            <a:ext cx="12188542" cy="338553"/>
          </a:xfrm>
          <a:prstGeom prst="rect">
            <a:avLst/>
          </a:prstGeom>
          <a:solidFill>
            <a:schemeClr val="tx1"/>
          </a:solidFill>
        </p:spPr>
        <p:txBody>
          <a:bodyPr wrap="square" tIns="89617">
            <a:noAutofit/>
          </a:bodyPr>
          <a:lstStyle/>
          <a:p>
            <a:pPr algn="ctr" defTabSz="816255" fontAlgn="base">
              <a:spcBef>
                <a:spcPct val="0"/>
              </a:spcBef>
              <a:spcAft>
                <a:spcPct val="0"/>
              </a:spcAft>
            </a:pPr>
            <a:r>
              <a:rPr lang="en-US" sz="1027" b="1" dirty="0" err="1">
                <a:solidFill>
                  <a:srgbClr val="FFFFFF"/>
                </a:solidFill>
                <a:latin typeface="Segoe UI Semibold"/>
                <a:cs typeface="Segoe UI" pitchFamily="34" charset="0"/>
              </a:rPr>
              <a:t>零信任原则</a:t>
            </a:r>
            <a:r>
              <a:rPr lang="zh-CN" altLang="en-US" sz="1027" dirty="0">
                <a:solidFill>
                  <a:srgbClr val="FFFFFF"/>
                </a:solidFill>
                <a:latin typeface="Segoe UI Semibold"/>
                <a:cs typeface="Segoe UI" pitchFamily="34" charset="0"/>
              </a:rPr>
              <a:t> </a:t>
            </a:r>
            <a:r>
              <a:rPr lang="en-US" sz="1027" dirty="0">
                <a:solidFill>
                  <a:srgbClr val="FFFFFF"/>
                </a:solidFill>
                <a:latin typeface="Segoe UI"/>
                <a:cs typeface="Segoe UI" pitchFamily="34" charset="0"/>
              </a:rPr>
              <a:t>- </a:t>
            </a:r>
            <a:r>
              <a:rPr lang="zh-CN" altLang="en-US" sz="1027" dirty="0">
                <a:solidFill>
                  <a:srgbClr val="FFFFFF"/>
                </a:solidFill>
                <a:cs typeface="Segoe UI" pitchFamily="34" charset="0"/>
              </a:rPr>
              <a:t>假设</a:t>
            </a:r>
            <a:r>
              <a:rPr lang="zh-CN" altLang="en-CA" sz="1027" dirty="0">
                <a:solidFill>
                  <a:srgbClr val="FFFFFF"/>
                </a:solidFill>
                <a:cs typeface="Segoe UI" pitchFamily="34" charset="0"/>
              </a:rPr>
              <a:t>有</a:t>
            </a:r>
            <a:r>
              <a:rPr lang="zh-CN" altLang="en-US" sz="1027" dirty="0">
                <a:solidFill>
                  <a:srgbClr val="FFFFFF"/>
                </a:solidFill>
                <a:cs typeface="Segoe UI" pitchFamily="34" charset="0"/>
              </a:rPr>
              <a:t>违约，需要明确验证，以及使用最少的权限访问</a:t>
            </a:r>
            <a:r>
              <a:rPr lang="en-US" altLang="zh-CN" sz="1027" dirty="0">
                <a:solidFill>
                  <a:srgbClr val="FFFFFF"/>
                </a:solidFill>
                <a:cs typeface="Segoe UI" pitchFamily="34" charset="0"/>
              </a:rPr>
              <a:t>(</a:t>
            </a:r>
            <a:r>
              <a:rPr lang="zh-CN" altLang="en-US" sz="1027" dirty="0">
                <a:solidFill>
                  <a:srgbClr val="FFFFFF"/>
                </a:solidFill>
                <a:cs typeface="Segoe UI" pitchFamily="34" charset="0"/>
              </a:rPr>
              <a:t>身份和网络</a:t>
            </a:r>
            <a:r>
              <a:rPr lang="en-US" altLang="zh-CN" sz="1027" dirty="0">
                <a:solidFill>
                  <a:srgbClr val="FFFFFF"/>
                </a:solidFill>
                <a:cs typeface="Segoe UI" pitchFamily="34" charset="0"/>
              </a:rPr>
              <a:t>)</a:t>
            </a:r>
            <a:endParaRPr lang="en-US" sz="1027" dirty="0">
              <a:solidFill>
                <a:srgbClr val="FFFFFF"/>
              </a:solidFill>
              <a:latin typeface="Segoe UI"/>
              <a:cs typeface="Segoe UI" pitchFamily="34" charset="0"/>
            </a:endParaRPr>
          </a:p>
        </p:txBody>
      </p:sp>
      <p:sp>
        <p:nvSpPr>
          <p:cNvPr id="841" name="Speech Bubble: Rectangle 80">
            <a:extLst>
              <a:ext uri="{FF2B5EF4-FFF2-40B4-BE49-F238E27FC236}">
                <a16:creationId xmlns:a16="http://schemas.microsoft.com/office/drawing/2014/main" id="{548F5CA8-D5C1-42F4-B6F2-B29796981AF6}"/>
              </a:ext>
            </a:extLst>
          </p:cNvPr>
          <p:cNvSpPr/>
          <p:nvPr/>
        </p:nvSpPr>
        <p:spPr bwMode="auto">
          <a:xfrm>
            <a:off x="3979380" y="5042982"/>
            <a:ext cx="3405135" cy="1273408"/>
          </a:xfrm>
          <a:custGeom>
            <a:avLst/>
            <a:gdLst>
              <a:gd name="connsiteX0" fmla="*/ 0 w 3877939"/>
              <a:gd name="connsiteY0" fmla="*/ 0 h 1187990"/>
              <a:gd name="connsiteX1" fmla="*/ 2262131 w 3877939"/>
              <a:gd name="connsiteY1" fmla="*/ 0 h 1187990"/>
              <a:gd name="connsiteX2" fmla="*/ 3952279 w 3877939"/>
              <a:gd name="connsiteY2" fmla="*/ -709955 h 1187990"/>
              <a:gd name="connsiteX3" fmla="*/ 3231616 w 3877939"/>
              <a:gd name="connsiteY3" fmla="*/ 0 h 1187990"/>
              <a:gd name="connsiteX4" fmla="*/ 3877939 w 3877939"/>
              <a:gd name="connsiteY4" fmla="*/ 0 h 1187990"/>
              <a:gd name="connsiteX5" fmla="*/ 3877939 w 3877939"/>
              <a:gd name="connsiteY5" fmla="*/ 197998 h 1187990"/>
              <a:gd name="connsiteX6" fmla="*/ 3877939 w 3877939"/>
              <a:gd name="connsiteY6" fmla="*/ 197998 h 1187990"/>
              <a:gd name="connsiteX7" fmla="*/ 3877939 w 3877939"/>
              <a:gd name="connsiteY7" fmla="*/ 494996 h 1187990"/>
              <a:gd name="connsiteX8" fmla="*/ 3877939 w 3877939"/>
              <a:gd name="connsiteY8" fmla="*/ 1187990 h 1187990"/>
              <a:gd name="connsiteX9" fmla="*/ 3231616 w 3877939"/>
              <a:gd name="connsiteY9" fmla="*/ 1187990 h 1187990"/>
              <a:gd name="connsiteX10" fmla="*/ 2262131 w 3877939"/>
              <a:gd name="connsiteY10" fmla="*/ 1187990 h 1187990"/>
              <a:gd name="connsiteX11" fmla="*/ 2262131 w 3877939"/>
              <a:gd name="connsiteY11" fmla="*/ 1187990 h 1187990"/>
              <a:gd name="connsiteX12" fmla="*/ 0 w 3877939"/>
              <a:gd name="connsiteY12" fmla="*/ 1187990 h 1187990"/>
              <a:gd name="connsiteX13" fmla="*/ 0 w 3877939"/>
              <a:gd name="connsiteY13" fmla="*/ 494996 h 1187990"/>
              <a:gd name="connsiteX14" fmla="*/ 0 w 3877939"/>
              <a:gd name="connsiteY14" fmla="*/ 197998 h 1187990"/>
              <a:gd name="connsiteX15" fmla="*/ 0 w 3877939"/>
              <a:gd name="connsiteY15" fmla="*/ 197998 h 1187990"/>
              <a:gd name="connsiteX16" fmla="*/ 0 w 3877939"/>
              <a:gd name="connsiteY16" fmla="*/ 0 h 1187990"/>
              <a:gd name="connsiteX0" fmla="*/ 0 w 3877939"/>
              <a:gd name="connsiteY0" fmla="*/ 640899 h 1828889"/>
              <a:gd name="connsiteX1" fmla="*/ 2262131 w 3877939"/>
              <a:gd name="connsiteY1" fmla="*/ 640899 h 1828889"/>
              <a:gd name="connsiteX2" fmla="*/ 3864173 w 3877939"/>
              <a:gd name="connsiteY2" fmla="*/ 0 h 1828889"/>
              <a:gd name="connsiteX3" fmla="*/ 3231616 w 3877939"/>
              <a:gd name="connsiteY3" fmla="*/ 640899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262131 w 3877939"/>
              <a:gd name="connsiteY1" fmla="*/ 640899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971743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833631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350449 h 1538439"/>
              <a:gd name="connsiteX1" fmla="*/ 2833631 w 3877939"/>
              <a:gd name="connsiteY1" fmla="*/ 352830 h 1538439"/>
              <a:gd name="connsiteX2" fmla="*/ 3869489 w 3877939"/>
              <a:gd name="connsiteY2" fmla="*/ 0 h 1538439"/>
              <a:gd name="connsiteX3" fmla="*/ 3476884 w 3877939"/>
              <a:gd name="connsiteY3" fmla="*/ 352831 h 1538439"/>
              <a:gd name="connsiteX4" fmla="*/ 3877939 w 3877939"/>
              <a:gd name="connsiteY4" fmla="*/ 350449 h 1538439"/>
              <a:gd name="connsiteX5" fmla="*/ 3877939 w 3877939"/>
              <a:gd name="connsiteY5" fmla="*/ 548447 h 1538439"/>
              <a:gd name="connsiteX6" fmla="*/ 3877939 w 3877939"/>
              <a:gd name="connsiteY6" fmla="*/ 548447 h 1538439"/>
              <a:gd name="connsiteX7" fmla="*/ 3877939 w 3877939"/>
              <a:gd name="connsiteY7" fmla="*/ 845445 h 1538439"/>
              <a:gd name="connsiteX8" fmla="*/ 3877939 w 3877939"/>
              <a:gd name="connsiteY8" fmla="*/ 1538439 h 1538439"/>
              <a:gd name="connsiteX9" fmla="*/ 3231616 w 3877939"/>
              <a:gd name="connsiteY9" fmla="*/ 1538439 h 1538439"/>
              <a:gd name="connsiteX10" fmla="*/ 2262131 w 3877939"/>
              <a:gd name="connsiteY10" fmla="*/ 1538439 h 1538439"/>
              <a:gd name="connsiteX11" fmla="*/ 2262131 w 3877939"/>
              <a:gd name="connsiteY11" fmla="*/ 1538439 h 1538439"/>
              <a:gd name="connsiteX12" fmla="*/ 0 w 3877939"/>
              <a:gd name="connsiteY12" fmla="*/ 1538439 h 1538439"/>
              <a:gd name="connsiteX13" fmla="*/ 0 w 3877939"/>
              <a:gd name="connsiteY13" fmla="*/ 845445 h 1538439"/>
              <a:gd name="connsiteX14" fmla="*/ 0 w 3877939"/>
              <a:gd name="connsiteY14" fmla="*/ 548447 h 1538439"/>
              <a:gd name="connsiteX15" fmla="*/ 0 w 3877939"/>
              <a:gd name="connsiteY15" fmla="*/ 548447 h 1538439"/>
              <a:gd name="connsiteX16" fmla="*/ 0 w 3877939"/>
              <a:gd name="connsiteY16" fmla="*/ 350449 h 1538439"/>
              <a:gd name="connsiteX0" fmla="*/ 0 w 3877939"/>
              <a:gd name="connsiteY0" fmla="*/ 350449 h 1538439"/>
              <a:gd name="connsiteX1" fmla="*/ 2833631 w 3877939"/>
              <a:gd name="connsiteY1" fmla="*/ 352830 h 1538439"/>
              <a:gd name="connsiteX2" fmla="*/ 3869489 w 3877939"/>
              <a:gd name="connsiteY2" fmla="*/ 0 h 1538439"/>
              <a:gd name="connsiteX3" fmla="*/ 3599161 w 3877939"/>
              <a:gd name="connsiteY3" fmla="*/ 350011 h 1538439"/>
              <a:gd name="connsiteX4" fmla="*/ 3877939 w 3877939"/>
              <a:gd name="connsiteY4" fmla="*/ 350449 h 1538439"/>
              <a:gd name="connsiteX5" fmla="*/ 3877939 w 3877939"/>
              <a:gd name="connsiteY5" fmla="*/ 548447 h 1538439"/>
              <a:gd name="connsiteX6" fmla="*/ 3877939 w 3877939"/>
              <a:gd name="connsiteY6" fmla="*/ 548447 h 1538439"/>
              <a:gd name="connsiteX7" fmla="*/ 3877939 w 3877939"/>
              <a:gd name="connsiteY7" fmla="*/ 845445 h 1538439"/>
              <a:gd name="connsiteX8" fmla="*/ 3877939 w 3877939"/>
              <a:gd name="connsiteY8" fmla="*/ 1538439 h 1538439"/>
              <a:gd name="connsiteX9" fmla="*/ 3231616 w 3877939"/>
              <a:gd name="connsiteY9" fmla="*/ 1538439 h 1538439"/>
              <a:gd name="connsiteX10" fmla="*/ 2262131 w 3877939"/>
              <a:gd name="connsiteY10" fmla="*/ 1538439 h 1538439"/>
              <a:gd name="connsiteX11" fmla="*/ 2262131 w 3877939"/>
              <a:gd name="connsiteY11" fmla="*/ 1538439 h 1538439"/>
              <a:gd name="connsiteX12" fmla="*/ 0 w 3877939"/>
              <a:gd name="connsiteY12" fmla="*/ 1538439 h 1538439"/>
              <a:gd name="connsiteX13" fmla="*/ 0 w 3877939"/>
              <a:gd name="connsiteY13" fmla="*/ 845445 h 1538439"/>
              <a:gd name="connsiteX14" fmla="*/ 0 w 3877939"/>
              <a:gd name="connsiteY14" fmla="*/ 548447 h 1538439"/>
              <a:gd name="connsiteX15" fmla="*/ 0 w 3877939"/>
              <a:gd name="connsiteY15" fmla="*/ 548447 h 1538439"/>
              <a:gd name="connsiteX16" fmla="*/ 0 w 3877939"/>
              <a:gd name="connsiteY16" fmla="*/ 350449 h 1538439"/>
              <a:gd name="connsiteX0" fmla="*/ 0 w 3877939"/>
              <a:gd name="connsiteY0" fmla="*/ 350449 h 1538439"/>
              <a:gd name="connsiteX1" fmla="*/ 3179197 w 3877939"/>
              <a:gd name="connsiteY1" fmla="*/ 350010 h 1538439"/>
              <a:gd name="connsiteX2" fmla="*/ 3869489 w 3877939"/>
              <a:gd name="connsiteY2" fmla="*/ 0 h 1538439"/>
              <a:gd name="connsiteX3" fmla="*/ 3599161 w 3877939"/>
              <a:gd name="connsiteY3" fmla="*/ 350011 h 1538439"/>
              <a:gd name="connsiteX4" fmla="*/ 3877939 w 3877939"/>
              <a:gd name="connsiteY4" fmla="*/ 350449 h 1538439"/>
              <a:gd name="connsiteX5" fmla="*/ 3877939 w 3877939"/>
              <a:gd name="connsiteY5" fmla="*/ 548447 h 1538439"/>
              <a:gd name="connsiteX6" fmla="*/ 3877939 w 3877939"/>
              <a:gd name="connsiteY6" fmla="*/ 548447 h 1538439"/>
              <a:gd name="connsiteX7" fmla="*/ 3877939 w 3877939"/>
              <a:gd name="connsiteY7" fmla="*/ 845445 h 1538439"/>
              <a:gd name="connsiteX8" fmla="*/ 3877939 w 3877939"/>
              <a:gd name="connsiteY8" fmla="*/ 1538439 h 1538439"/>
              <a:gd name="connsiteX9" fmla="*/ 3231616 w 3877939"/>
              <a:gd name="connsiteY9" fmla="*/ 1538439 h 1538439"/>
              <a:gd name="connsiteX10" fmla="*/ 2262131 w 3877939"/>
              <a:gd name="connsiteY10" fmla="*/ 1538439 h 1538439"/>
              <a:gd name="connsiteX11" fmla="*/ 2262131 w 3877939"/>
              <a:gd name="connsiteY11" fmla="*/ 1538439 h 1538439"/>
              <a:gd name="connsiteX12" fmla="*/ 0 w 3877939"/>
              <a:gd name="connsiteY12" fmla="*/ 1538439 h 1538439"/>
              <a:gd name="connsiteX13" fmla="*/ 0 w 3877939"/>
              <a:gd name="connsiteY13" fmla="*/ 845445 h 1538439"/>
              <a:gd name="connsiteX14" fmla="*/ 0 w 3877939"/>
              <a:gd name="connsiteY14" fmla="*/ 548447 h 1538439"/>
              <a:gd name="connsiteX15" fmla="*/ 0 w 3877939"/>
              <a:gd name="connsiteY15" fmla="*/ 548447 h 1538439"/>
              <a:gd name="connsiteX16" fmla="*/ 0 w 3877939"/>
              <a:gd name="connsiteY16" fmla="*/ 350449 h 15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7939" h="1538439">
                <a:moveTo>
                  <a:pt x="0" y="350449"/>
                </a:moveTo>
                <a:lnTo>
                  <a:pt x="3179197" y="350010"/>
                </a:lnTo>
                <a:lnTo>
                  <a:pt x="3869489" y="0"/>
                </a:lnTo>
                <a:lnTo>
                  <a:pt x="3599161" y="350011"/>
                </a:lnTo>
                <a:lnTo>
                  <a:pt x="3877939" y="350449"/>
                </a:lnTo>
                <a:lnTo>
                  <a:pt x="3877939" y="548447"/>
                </a:lnTo>
                <a:lnTo>
                  <a:pt x="3877939" y="548447"/>
                </a:lnTo>
                <a:lnTo>
                  <a:pt x="3877939" y="845445"/>
                </a:lnTo>
                <a:lnTo>
                  <a:pt x="3877939" y="1538439"/>
                </a:lnTo>
                <a:lnTo>
                  <a:pt x="3231616" y="1538439"/>
                </a:lnTo>
                <a:lnTo>
                  <a:pt x="2262131" y="1538439"/>
                </a:lnTo>
                <a:lnTo>
                  <a:pt x="2262131" y="1538439"/>
                </a:lnTo>
                <a:lnTo>
                  <a:pt x="0" y="1538439"/>
                </a:lnTo>
                <a:lnTo>
                  <a:pt x="0" y="845445"/>
                </a:lnTo>
                <a:lnTo>
                  <a:pt x="0" y="548447"/>
                </a:lnTo>
                <a:lnTo>
                  <a:pt x="0" y="548447"/>
                </a:lnTo>
                <a:lnTo>
                  <a:pt x="0" y="350449"/>
                </a:lnTo>
                <a:close/>
              </a:path>
            </a:pathLst>
          </a:cu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08" tIns="40026" rIns="160108" bIns="80054" numCol="1" spcCol="0" rtlCol="0" fromWordArt="0" anchor="t" anchorCtr="0" forceAA="0" compatLnSpc="1">
            <a:prstTxWarp prst="textNoShape">
              <a:avLst/>
            </a:prstTxWarp>
            <a:noAutofit/>
          </a:bodyPr>
          <a:lstStyle/>
          <a:p>
            <a:pPr marL="150081" algn="ctr" defTabSz="816255" fontAlgn="base">
              <a:spcBef>
                <a:spcPct val="0"/>
              </a:spcBef>
              <a:spcAft>
                <a:spcPct val="0"/>
              </a:spcAft>
            </a:pPr>
            <a:endParaRPr lang="en-US" sz="1224" b="1">
              <a:solidFill>
                <a:srgbClr val="000000"/>
              </a:solidFill>
              <a:latin typeface="Segoe UI"/>
              <a:cs typeface="Segoe UI" pitchFamily="34" charset="0"/>
            </a:endParaRPr>
          </a:p>
        </p:txBody>
      </p:sp>
      <p:sp>
        <p:nvSpPr>
          <p:cNvPr id="842" name="Rectangle 841">
            <a:extLst>
              <a:ext uri="{FF2B5EF4-FFF2-40B4-BE49-F238E27FC236}">
                <a16:creationId xmlns:a16="http://schemas.microsoft.com/office/drawing/2014/main" id="{CBBE4AD7-1EB0-4DBD-A2CC-947993017645}"/>
              </a:ext>
            </a:extLst>
          </p:cNvPr>
          <p:cNvSpPr/>
          <p:nvPr/>
        </p:nvSpPr>
        <p:spPr bwMode="auto">
          <a:xfrm>
            <a:off x="4847847" y="5648041"/>
            <a:ext cx="943541" cy="6076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 tIns="40026" rIns="0" bIns="80054" numCol="1" spcCol="0" rtlCol="0" fromWordArt="0" anchor="t" anchorCtr="0" forceAA="0" compatLnSpc="1">
            <a:prstTxWarp prst="textNoShape">
              <a:avLst/>
            </a:prstTxWarp>
            <a:noAutofit/>
          </a:bodyPr>
          <a:lstStyle/>
          <a:p>
            <a:pPr defTabSz="816255" fontAlgn="base">
              <a:spcBef>
                <a:spcPct val="0"/>
              </a:spcBef>
              <a:spcAft>
                <a:spcPts val="523"/>
              </a:spcAft>
            </a:pPr>
            <a:r>
              <a:rPr lang="en-US" sz="686" b="1" dirty="0" err="1">
                <a:solidFill>
                  <a:sysClr val="windowText" lastClr="000000"/>
                </a:solidFill>
                <a:latin typeface="Segoe UI"/>
                <a:ea typeface="Segoe UI" pitchFamily="34" charset="0"/>
                <a:cs typeface="Segoe UI" pitchFamily="34" charset="0"/>
              </a:rPr>
              <a:t>硬边界</a:t>
            </a:r>
            <a:endParaRPr lang="en-US" sz="686" b="1" dirty="0">
              <a:solidFill>
                <a:sysClr val="windowText" lastClr="000000"/>
              </a:solidFill>
              <a:latin typeface="Segoe UI"/>
              <a:ea typeface="Segoe UI" pitchFamily="34" charset="0"/>
              <a:cs typeface="Segoe UI" pitchFamily="34" charset="0"/>
            </a:endParaRPr>
          </a:p>
          <a:p>
            <a:pPr defTabSz="816255" fontAlgn="base">
              <a:spcBef>
                <a:spcPct val="0"/>
              </a:spcBef>
              <a:spcAft>
                <a:spcPts val="523"/>
              </a:spcAft>
            </a:pPr>
            <a:r>
              <a:rPr lang="zh-CN" altLang="en-US" sz="686" dirty="0">
                <a:solidFill>
                  <a:sysClr val="windowText" lastClr="000000"/>
                </a:solidFill>
                <a:ea typeface="Segoe UI" pitchFamily="34" charset="0"/>
                <a:cs typeface="Segoe UI" pitchFamily="34" charset="0"/>
              </a:rPr>
              <a:t>与</a:t>
            </a:r>
            <a:r>
              <a:rPr lang="en-US" sz="686" dirty="0">
                <a:solidFill>
                  <a:sysClr val="windowText" lastClr="000000"/>
                </a:solidFill>
                <a:ea typeface="Segoe UI" pitchFamily="34" charset="0"/>
                <a:cs typeface="Segoe UI" pitchFamily="34" charset="0"/>
              </a:rPr>
              <a:t>IT</a:t>
            </a:r>
            <a:r>
              <a:rPr lang="zh-CN" altLang="en-US" sz="686" dirty="0">
                <a:solidFill>
                  <a:sysClr val="windowText" lastClr="000000"/>
                </a:solidFill>
                <a:ea typeface="Segoe UI" pitchFamily="34" charset="0"/>
                <a:cs typeface="Segoe UI" pitchFamily="34" charset="0"/>
              </a:rPr>
              <a:t>网络断开物理连接</a:t>
            </a:r>
            <a:br>
              <a:rPr lang="en-US" sz="686" dirty="0">
                <a:solidFill>
                  <a:sysClr val="windowText" lastClr="000000"/>
                </a:solidFill>
                <a:latin typeface="Segoe UI"/>
                <a:ea typeface="Segoe UI" pitchFamily="34" charset="0"/>
                <a:cs typeface="Segoe UI" pitchFamily="34" charset="0"/>
              </a:rPr>
            </a:br>
            <a:endParaRPr lang="en-US" sz="294" dirty="0">
              <a:solidFill>
                <a:sysClr val="windowText" lastClr="000000"/>
              </a:solidFill>
              <a:latin typeface="Segoe UI"/>
              <a:ea typeface="Segoe UI" pitchFamily="34" charset="0"/>
              <a:cs typeface="Segoe UI" pitchFamily="34" charset="0"/>
            </a:endParaRPr>
          </a:p>
          <a:p>
            <a:pPr defTabSz="816255" fontAlgn="base">
              <a:spcBef>
                <a:spcPct val="0"/>
              </a:spcBef>
              <a:spcAft>
                <a:spcPct val="0"/>
              </a:spcAft>
            </a:pPr>
            <a:r>
              <a:rPr lang="en-US" sz="686" dirty="0">
                <a:solidFill>
                  <a:sysClr val="windowText" lastClr="000000"/>
                </a:solidFill>
                <a:latin typeface="Segoe UI"/>
                <a:ea typeface="Segoe UI" pitchFamily="34" charset="0"/>
                <a:cs typeface="Segoe UI" pitchFamily="34" charset="0"/>
              </a:rPr>
              <a:t>Data-Diode (</a:t>
            </a:r>
            <a:r>
              <a:rPr lang="en-US" sz="686" dirty="0" err="1">
                <a:solidFill>
                  <a:sysClr val="windowText" lastClr="000000"/>
                </a:solidFill>
                <a:latin typeface="Segoe UI"/>
                <a:ea typeface="Segoe UI" pitchFamily="34" charset="0"/>
                <a:cs typeface="Segoe UI" pitchFamily="34" charset="0"/>
              </a:rPr>
              <a:t>单向</a:t>
            </a:r>
            <a:r>
              <a:rPr lang="en-US" sz="686" dirty="0">
                <a:solidFill>
                  <a:sysClr val="windowText" lastClr="000000"/>
                </a:solidFill>
                <a:latin typeface="Segoe UI"/>
                <a:ea typeface="Segoe UI" pitchFamily="34" charset="0"/>
                <a:cs typeface="Segoe UI" pitchFamily="34" charset="0"/>
              </a:rPr>
              <a:t>)</a:t>
            </a:r>
          </a:p>
        </p:txBody>
      </p:sp>
      <p:sp>
        <p:nvSpPr>
          <p:cNvPr id="843" name="Rectangle 842">
            <a:extLst>
              <a:ext uri="{FF2B5EF4-FFF2-40B4-BE49-F238E27FC236}">
                <a16:creationId xmlns:a16="http://schemas.microsoft.com/office/drawing/2014/main" id="{2C964067-103D-4C40-A761-FAD97111F62D}"/>
              </a:ext>
            </a:extLst>
          </p:cNvPr>
          <p:cNvSpPr/>
          <p:nvPr/>
        </p:nvSpPr>
        <p:spPr bwMode="auto">
          <a:xfrm>
            <a:off x="5819338" y="5647167"/>
            <a:ext cx="1482935" cy="6076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054" tIns="40026" rIns="0" bIns="80054" numCol="1" spcCol="0" rtlCol="0" fromWordArt="0" anchor="t" anchorCtr="0" forceAA="0" compatLnSpc="1">
            <a:prstTxWarp prst="textNoShape">
              <a:avLst/>
            </a:prstTxWarp>
            <a:noAutofit/>
          </a:bodyPr>
          <a:lstStyle/>
          <a:p>
            <a:pPr defTabSz="816255" fontAlgn="base">
              <a:spcBef>
                <a:spcPct val="0"/>
              </a:spcBef>
              <a:spcAft>
                <a:spcPts val="523"/>
              </a:spcAft>
            </a:pPr>
            <a:r>
              <a:rPr lang="en-US" sz="686" b="1" dirty="0" err="1">
                <a:solidFill>
                  <a:sysClr val="windowText" lastClr="000000"/>
                </a:solidFill>
                <a:latin typeface="Segoe UI"/>
                <a:ea typeface="Segoe UI" pitchFamily="34" charset="0"/>
                <a:cs typeface="Segoe UI" pitchFamily="34" charset="0"/>
              </a:rPr>
              <a:t>软</a:t>
            </a:r>
            <a:r>
              <a:rPr lang="zh-CN" altLang="en-US" sz="686" b="1" dirty="0">
                <a:solidFill>
                  <a:sysClr val="windowText" lastClr="000000"/>
                </a:solidFill>
                <a:latin typeface="Segoe UI"/>
                <a:ea typeface="Segoe UI" pitchFamily="34" charset="0"/>
                <a:cs typeface="Segoe UI" pitchFamily="34" charset="0"/>
              </a:rPr>
              <a:t>（件）边界</a:t>
            </a:r>
            <a:endParaRPr lang="en-CA" altLang="zh-CN" sz="686" b="1" dirty="0">
              <a:solidFill>
                <a:sysClr val="windowText" lastClr="000000"/>
              </a:solidFill>
              <a:latin typeface="Segoe UI"/>
              <a:ea typeface="Segoe UI" pitchFamily="34" charset="0"/>
              <a:cs typeface="Segoe UI" pitchFamily="34" charset="0"/>
            </a:endParaRPr>
          </a:p>
          <a:p>
            <a:pPr defTabSz="816255" fontAlgn="base">
              <a:spcBef>
                <a:spcPct val="0"/>
              </a:spcBef>
              <a:spcAft>
                <a:spcPts val="523"/>
              </a:spcAft>
            </a:pPr>
            <a:r>
              <a:rPr lang="zh-CN" altLang="en-US" sz="686" dirty="0">
                <a:solidFill>
                  <a:sysClr val="windowText" lastClr="000000"/>
                </a:solidFill>
                <a:cs typeface="Segoe UI" pitchFamily="34" charset="0"/>
              </a:rPr>
              <a:t>人员、流程和技术</a:t>
            </a:r>
            <a:r>
              <a:rPr lang="en-US" altLang="zh-CN" sz="686" dirty="0">
                <a:solidFill>
                  <a:sysClr val="windowText" lastClr="000000"/>
                </a:solidFill>
                <a:cs typeface="Segoe UI" pitchFamily="34" charset="0"/>
              </a:rPr>
              <a:t>(</a:t>
            </a:r>
            <a:r>
              <a:rPr lang="zh-CN" altLang="en-US" sz="686" dirty="0">
                <a:solidFill>
                  <a:sysClr val="windowText" lastClr="000000"/>
                </a:solidFill>
                <a:cs typeface="Segoe UI" pitchFamily="34" charset="0"/>
              </a:rPr>
              <a:t>网络</a:t>
            </a:r>
            <a:r>
              <a:rPr lang="en-US" altLang="zh-CN" sz="686" dirty="0">
                <a:solidFill>
                  <a:sysClr val="windowText" lastClr="000000"/>
                </a:solidFill>
                <a:cs typeface="Segoe UI" pitchFamily="34" charset="0"/>
              </a:rPr>
              <a:t>+</a:t>
            </a:r>
            <a:r>
              <a:rPr lang="zh-CN" altLang="en-US" sz="686" dirty="0">
                <a:solidFill>
                  <a:sysClr val="windowText" lastClr="000000"/>
                </a:solidFill>
                <a:cs typeface="Segoe UI" pitchFamily="34" charset="0"/>
              </a:rPr>
              <a:t>身份访问控制、边界补丁和安全卫生</a:t>
            </a:r>
            <a:r>
              <a:rPr lang="en-US" altLang="zh-CN" sz="686" dirty="0">
                <a:solidFill>
                  <a:sysClr val="windowText" lastClr="000000"/>
                </a:solidFill>
                <a:cs typeface="Segoe UI" pitchFamily="34" charset="0"/>
              </a:rPr>
              <a:t>)</a:t>
            </a:r>
            <a:endParaRPr lang="en-US" sz="686" dirty="0">
              <a:solidFill>
                <a:sysClr val="windowText" lastClr="000000"/>
              </a:solidFill>
              <a:latin typeface="Segoe UI"/>
              <a:cs typeface="Segoe UI" pitchFamily="34" charset="0"/>
            </a:endParaRPr>
          </a:p>
        </p:txBody>
      </p:sp>
      <p:sp>
        <p:nvSpPr>
          <p:cNvPr id="846" name="Rectangle 845">
            <a:extLst>
              <a:ext uri="{FF2B5EF4-FFF2-40B4-BE49-F238E27FC236}">
                <a16:creationId xmlns:a16="http://schemas.microsoft.com/office/drawing/2014/main" id="{6FDACA37-13C0-4028-AF95-18A0D55B09D4}"/>
              </a:ext>
            </a:extLst>
          </p:cNvPr>
          <p:cNvSpPr/>
          <p:nvPr/>
        </p:nvSpPr>
        <p:spPr bwMode="auto">
          <a:xfrm>
            <a:off x="4033758" y="5643513"/>
            <a:ext cx="786136" cy="6128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054" tIns="40026" rIns="0" bIns="80054" numCol="1" spcCol="0" rtlCol="0" fromWordArt="0" anchor="t" anchorCtr="0" forceAA="0" compatLnSpc="1">
            <a:prstTxWarp prst="textNoShape">
              <a:avLst/>
            </a:prstTxWarp>
            <a:noAutofit/>
          </a:bodyPr>
          <a:lstStyle/>
          <a:p>
            <a:pPr defTabSz="816255" fontAlgn="base">
              <a:spcBef>
                <a:spcPct val="0"/>
              </a:spcBef>
              <a:spcAft>
                <a:spcPts val="523"/>
              </a:spcAft>
            </a:pPr>
            <a:r>
              <a:rPr lang="en-US" sz="686" b="1" dirty="0" err="1">
                <a:solidFill>
                  <a:sysClr val="windowText" lastClr="000000"/>
                </a:solidFill>
                <a:latin typeface="Segoe UI"/>
                <a:ea typeface="Segoe UI" pitchFamily="34" charset="0"/>
                <a:cs typeface="Segoe UI" pitchFamily="34" charset="0"/>
              </a:rPr>
              <a:t>内部隔离</a:t>
            </a:r>
            <a:endParaRPr lang="en-US" sz="686" b="1" dirty="0">
              <a:solidFill>
                <a:sysClr val="windowText" lastClr="000000"/>
              </a:solidFill>
              <a:latin typeface="Segoe UI"/>
              <a:ea typeface="Segoe UI" pitchFamily="34" charset="0"/>
              <a:cs typeface="Segoe UI" pitchFamily="34" charset="0"/>
            </a:endParaRPr>
          </a:p>
          <a:p>
            <a:pPr defTabSz="816255" fontAlgn="base">
              <a:spcBef>
                <a:spcPct val="0"/>
              </a:spcBef>
              <a:spcAft>
                <a:spcPts val="523"/>
              </a:spcAft>
            </a:pPr>
            <a:r>
              <a:rPr lang="en-US" sz="686" dirty="0" err="1">
                <a:solidFill>
                  <a:sysClr val="windowText" lastClr="000000"/>
                </a:solidFill>
                <a:latin typeface="Segoe UI"/>
                <a:ea typeface="Segoe UI" pitchFamily="34" charset="0"/>
                <a:cs typeface="Segoe UI" pitchFamily="34" charset="0"/>
              </a:rPr>
              <a:t>当业务流程允许时</a:t>
            </a:r>
            <a:endParaRPr lang="en-US" sz="686" dirty="0">
              <a:solidFill>
                <a:sysClr val="windowText" lastClr="000000"/>
              </a:solidFill>
              <a:latin typeface="Segoe UI"/>
              <a:ea typeface="Segoe UI" pitchFamily="34" charset="0"/>
              <a:cs typeface="Segoe UI" pitchFamily="34" charset="0"/>
            </a:endParaRPr>
          </a:p>
        </p:txBody>
      </p:sp>
      <p:sp>
        <p:nvSpPr>
          <p:cNvPr id="840" name="TextBox 839">
            <a:extLst>
              <a:ext uri="{FF2B5EF4-FFF2-40B4-BE49-F238E27FC236}">
                <a16:creationId xmlns:a16="http://schemas.microsoft.com/office/drawing/2014/main" id="{61B04A7A-4E09-4642-8BFD-2906DFE7FEE7}"/>
              </a:ext>
            </a:extLst>
          </p:cNvPr>
          <p:cNvSpPr txBox="1"/>
          <p:nvPr/>
        </p:nvSpPr>
        <p:spPr>
          <a:xfrm>
            <a:off x="3983391" y="5370774"/>
            <a:ext cx="3391040" cy="246186"/>
          </a:xfrm>
          <a:prstGeom prst="rect">
            <a:avLst/>
          </a:prstGeom>
          <a:noFill/>
          <a:ln>
            <a:noFill/>
          </a:ln>
        </p:spPr>
        <p:txBody>
          <a:bodyPr wrap="square">
            <a:spAutoFit/>
          </a:bodyPr>
          <a:lstStyle/>
          <a:p>
            <a:pPr marL="150081" algn="ctr" defTabSz="816255" fontAlgn="base">
              <a:spcBef>
                <a:spcPct val="0"/>
              </a:spcBef>
              <a:spcAft>
                <a:spcPct val="0"/>
              </a:spcAft>
              <a:defRPr/>
            </a:pPr>
            <a:r>
              <a:rPr lang="en-US" sz="980" b="1" dirty="0" err="1">
                <a:solidFill>
                  <a:srgbClr val="000000"/>
                </a:solidFill>
                <a:latin typeface="Segoe UI"/>
                <a:cs typeface="Segoe UI" pitchFamily="34" charset="0"/>
              </a:rPr>
              <a:t>隔离和分割</a:t>
            </a:r>
            <a:endParaRPr lang="en-US" sz="980" b="1" dirty="0">
              <a:solidFill>
                <a:srgbClr val="000000"/>
              </a:solidFill>
              <a:latin typeface="Segoe UI"/>
              <a:cs typeface="Segoe UI" pitchFamily="34" charset="0"/>
            </a:endParaRPr>
          </a:p>
        </p:txBody>
      </p:sp>
      <p:sp>
        <p:nvSpPr>
          <p:cNvPr id="1038" name="Google Shape;1889;p149">
            <a:extLst>
              <a:ext uri="{FF2B5EF4-FFF2-40B4-BE49-F238E27FC236}">
                <a16:creationId xmlns:a16="http://schemas.microsoft.com/office/drawing/2014/main" id="{C1A053DA-F8A4-4646-B23E-4136D7D97FD2}"/>
              </a:ext>
              <a:ext uri="{C183D7F6-B498-43B3-948B-1728B52AA6E4}">
                <adec:decorative xmlns:adec="http://schemas.microsoft.com/office/drawing/2017/decorative" val="1"/>
              </a:ext>
            </a:extLst>
          </p:cNvPr>
          <p:cNvSpPr/>
          <p:nvPr/>
        </p:nvSpPr>
        <p:spPr>
          <a:xfrm>
            <a:off x="7702566" y="1774392"/>
            <a:ext cx="721608" cy="406513"/>
          </a:xfrm>
          <a:prstGeom prst="rect">
            <a:avLst/>
          </a:prstGeom>
          <a:solidFill>
            <a:schemeClr val="bg1"/>
          </a:solidFill>
          <a:ln w="12700" cap="flat" cmpd="sng">
            <a:solidFill>
              <a:schemeClr val="accent3"/>
            </a:solidFill>
            <a:prstDash val="solid"/>
            <a:miter lim="800000"/>
            <a:headEnd type="none" w="sm" len="sm"/>
            <a:tailEnd type="none" w="sm" len="sm"/>
          </a:ln>
        </p:spPr>
        <p:txBody>
          <a:bodyPr spcFirstLastPara="1" wrap="square" lIns="80042" tIns="40011" rIns="80042" bIns="40011" anchor="ctr" anchorCtr="0">
            <a:noAutofit/>
          </a:bodyPr>
          <a:lstStyle/>
          <a:p>
            <a:pPr algn="ctr" defTabSz="914016">
              <a:buClr>
                <a:srgbClr val="FFFFFF"/>
              </a:buClr>
              <a:buSzPts val="2400"/>
            </a:pPr>
            <a:r>
              <a:rPr lang="en-US" sz="788" b="1" dirty="0" err="1">
                <a:solidFill>
                  <a:srgbClr val="000000"/>
                </a:solidFill>
                <a:latin typeface="Segoe UI Semibold"/>
                <a:sym typeface="Libre Franklin"/>
              </a:rPr>
              <a:t>第三方分析</a:t>
            </a:r>
            <a:endParaRPr sz="788" b="1" dirty="0">
              <a:solidFill>
                <a:srgbClr val="000000"/>
              </a:solidFill>
              <a:latin typeface="Segoe UI Semibold"/>
              <a:sym typeface="Libre Franklin"/>
            </a:endParaRPr>
          </a:p>
        </p:txBody>
      </p:sp>
      <p:grpSp>
        <p:nvGrpSpPr>
          <p:cNvPr id="1024" name="Group 1023">
            <a:extLst>
              <a:ext uri="{FF2B5EF4-FFF2-40B4-BE49-F238E27FC236}">
                <a16:creationId xmlns:a16="http://schemas.microsoft.com/office/drawing/2014/main" id="{232B5E8E-CE77-491B-844F-0C924BDE1356}"/>
              </a:ext>
            </a:extLst>
          </p:cNvPr>
          <p:cNvGrpSpPr/>
          <p:nvPr/>
        </p:nvGrpSpPr>
        <p:grpSpPr>
          <a:xfrm>
            <a:off x="8590166" y="1774393"/>
            <a:ext cx="922422" cy="426644"/>
            <a:chOff x="8680227" y="1984797"/>
            <a:chExt cx="941051" cy="435260"/>
          </a:xfrm>
        </p:grpSpPr>
        <p:sp>
          <p:nvSpPr>
            <p:cNvPr id="834" name="Google Shape;1889;p149">
              <a:extLst>
                <a:ext uri="{FF2B5EF4-FFF2-40B4-BE49-F238E27FC236}">
                  <a16:creationId xmlns:a16="http://schemas.microsoft.com/office/drawing/2014/main" id="{AA642B0D-8A8C-47C3-885D-42C070801676}"/>
                </a:ext>
                <a:ext uri="{C183D7F6-B498-43B3-948B-1728B52AA6E4}">
                  <adec:decorative xmlns:adec="http://schemas.microsoft.com/office/drawing/2017/decorative" val="1"/>
                </a:ext>
              </a:extLst>
            </p:cNvPr>
            <p:cNvSpPr/>
            <p:nvPr/>
          </p:nvSpPr>
          <p:spPr>
            <a:xfrm>
              <a:off x="8686367" y="1984797"/>
              <a:ext cx="934911" cy="417297"/>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96170" tIns="40011" rIns="80042" bIns="40011" anchor="ctr" anchorCtr="0">
              <a:noAutofit/>
            </a:bodyPr>
            <a:lstStyle/>
            <a:p>
              <a:pPr defTabSz="816255" fontAlgn="base">
                <a:lnSpc>
                  <a:spcPct val="90000"/>
                </a:lnSpc>
                <a:spcBef>
                  <a:spcPct val="0"/>
                </a:spcBef>
                <a:spcAft>
                  <a:spcPct val="0"/>
                </a:spcAft>
                <a:buSzPct val="100000"/>
                <a:defRPr/>
              </a:pPr>
              <a:endParaRPr lang="en-US" sz="588">
                <a:solidFill>
                  <a:srgbClr val="000000"/>
                </a:solidFill>
                <a:latin typeface="Segoe UI"/>
                <a:cs typeface="Segoe UI Semilight" panose="020B0402040204020203" pitchFamily="34" charset="0"/>
                <a:sym typeface="Libre Franklin"/>
              </a:endParaRPr>
            </a:p>
          </p:txBody>
        </p:sp>
        <p:pic>
          <p:nvPicPr>
            <p:cNvPr id="10" name="Graphic 9">
              <a:extLst>
                <a:ext uri="{FF2B5EF4-FFF2-40B4-BE49-F238E27FC236}">
                  <a16:creationId xmlns:a16="http://schemas.microsoft.com/office/drawing/2014/main" id="{513481C8-C3E8-422D-AF34-9004C5AEACB6}"/>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41747" y="2028356"/>
              <a:ext cx="185402" cy="185400"/>
            </a:xfrm>
            <a:prstGeom prst="rect">
              <a:avLst/>
            </a:prstGeom>
          </p:spPr>
        </p:pic>
        <p:sp>
          <p:nvSpPr>
            <p:cNvPr id="1049" name="TextBox 1048">
              <a:extLst>
                <a:ext uri="{FF2B5EF4-FFF2-40B4-BE49-F238E27FC236}">
                  <a16:creationId xmlns:a16="http://schemas.microsoft.com/office/drawing/2014/main" id="{782CECA7-7930-4947-BD0C-715972C4342C}"/>
                </a:ext>
                <a:ext uri="{C183D7F6-B498-43B3-948B-1728B52AA6E4}">
                  <adec:decorative xmlns:adec="http://schemas.microsoft.com/office/drawing/2017/decorative" val="1"/>
                </a:ext>
              </a:extLst>
            </p:cNvPr>
            <p:cNvSpPr txBox="1"/>
            <p:nvPr/>
          </p:nvSpPr>
          <p:spPr>
            <a:xfrm>
              <a:off x="8680227" y="2200324"/>
              <a:ext cx="934911" cy="219733"/>
            </a:xfrm>
            <a:prstGeom prst="rect">
              <a:avLst/>
            </a:prstGeom>
            <a:noFill/>
          </p:spPr>
          <p:txBody>
            <a:bodyPr wrap="square">
              <a:spAutoFit/>
            </a:bodyPr>
            <a:lstStyle/>
            <a:p>
              <a:pPr algn="ctr" defTabSz="914016">
                <a:buClr>
                  <a:srgbClr val="FFFFFF"/>
                </a:buClr>
                <a:buSzPts val="2400"/>
              </a:pPr>
              <a:r>
                <a:rPr lang="en-US" sz="784" b="1">
                  <a:solidFill>
                    <a:srgbClr val="000000"/>
                  </a:solidFill>
                  <a:latin typeface="Segoe UI Semibold"/>
                  <a:sym typeface="Libre Franklin"/>
                </a:rPr>
                <a:t>Azure Sentinel</a:t>
              </a:r>
            </a:p>
          </p:txBody>
        </p:sp>
      </p:grpSp>
      <p:sp>
        <p:nvSpPr>
          <p:cNvPr id="185" name="Rectangle 184">
            <a:extLst>
              <a:ext uri="{FF2B5EF4-FFF2-40B4-BE49-F238E27FC236}">
                <a16:creationId xmlns:a16="http://schemas.microsoft.com/office/drawing/2014/main" id="{EC62E4B6-6E51-4651-96E4-0A3234AE8AC0}"/>
              </a:ext>
              <a:ext uri="{C183D7F6-B498-43B3-948B-1728B52AA6E4}">
                <adec:decorative xmlns:adec="http://schemas.microsoft.com/office/drawing/2017/decorative" val="1"/>
              </a:ext>
            </a:extLst>
          </p:cNvPr>
          <p:cNvSpPr/>
          <p:nvPr/>
        </p:nvSpPr>
        <p:spPr bwMode="auto">
          <a:xfrm>
            <a:off x="10691933" y="5842230"/>
            <a:ext cx="905612" cy="496636"/>
          </a:xfrm>
          <a:prstGeom prst="rect">
            <a:avLst/>
          </a:prstGeom>
          <a:ln w="15875">
            <a:solidFill>
              <a:schemeClr val="tx1">
                <a:lumMod val="75000"/>
                <a:lumOff val="2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28086" rIns="0" bIns="128086" numCol="1" spcCol="0" rtlCol="0" fromWordArt="0" anchor="ctr" anchorCtr="0" forceAA="0" compatLnSpc="1">
            <a:prstTxWarp prst="textNoShape">
              <a:avLst/>
            </a:prstTxWarp>
            <a:noAutofit/>
          </a:bodyPr>
          <a:lstStyle/>
          <a:p>
            <a:pPr algn="ctr" defTabSz="816255" fontAlgn="base">
              <a:spcBef>
                <a:spcPct val="0"/>
              </a:spcBef>
              <a:spcAft>
                <a:spcPct val="0"/>
              </a:spcAft>
            </a:pPr>
            <a:r>
              <a:rPr lang="en-US" sz="788" b="1" dirty="0" err="1">
                <a:solidFill>
                  <a:srgbClr val="000000"/>
                </a:solidFill>
                <a:latin typeface="Segoe UI"/>
                <a:ea typeface="Segoe UI" pitchFamily="34" charset="0"/>
                <a:cs typeface="Segoe UI" pitchFamily="34" charset="0"/>
              </a:rPr>
              <a:t>阶段</a:t>
            </a:r>
            <a:r>
              <a:rPr lang="en-US" sz="788" b="1" dirty="0">
                <a:solidFill>
                  <a:srgbClr val="000000"/>
                </a:solidFill>
                <a:latin typeface="Segoe UI"/>
                <a:ea typeface="Segoe UI" pitchFamily="34" charset="0"/>
                <a:cs typeface="Segoe UI" pitchFamily="34" charset="0"/>
              </a:rPr>
              <a:t> 3</a:t>
            </a:r>
          </a:p>
          <a:p>
            <a:pPr algn="ctr" defTabSz="816255" fontAlgn="base">
              <a:spcBef>
                <a:spcPct val="0"/>
              </a:spcBef>
              <a:spcAft>
                <a:spcPct val="0"/>
              </a:spcAft>
            </a:pPr>
            <a:r>
              <a:rPr lang="en-US" sz="788" i="1" dirty="0">
                <a:solidFill>
                  <a:srgbClr val="000000"/>
                </a:solidFill>
                <a:latin typeface="Segoe UI"/>
                <a:ea typeface="Segoe UI" pitchFamily="34" charset="0"/>
                <a:cs typeface="Segoe UI" pitchFamily="34" charset="0"/>
              </a:rPr>
              <a:t>Response Actions (SOAR)</a:t>
            </a:r>
          </a:p>
        </p:txBody>
      </p:sp>
      <p:cxnSp>
        <p:nvCxnSpPr>
          <p:cNvPr id="186" name="Connector: Elbow 185">
            <a:extLst>
              <a:ext uri="{FF2B5EF4-FFF2-40B4-BE49-F238E27FC236}">
                <a16:creationId xmlns:a16="http://schemas.microsoft.com/office/drawing/2014/main" id="{FE4535FD-5DA0-4091-995E-CFFDBA244879}"/>
              </a:ext>
              <a:ext uri="{C183D7F6-B498-43B3-948B-1728B52AA6E4}">
                <adec:decorative xmlns:adec="http://schemas.microsoft.com/office/drawing/2017/decorative" val="1"/>
              </a:ext>
            </a:extLst>
          </p:cNvPr>
          <p:cNvCxnSpPr>
            <a:cxnSpLocks/>
            <a:stCxn id="774" idx="3"/>
            <a:endCxn id="185" idx="3"/>
          </p:cNvCxnSpPr>
          <p:nvPr/>
        </p:nvCxnSpPr>
        <p:spPr>
          <a:xfrm flipH="1">
            <a:off x="11597545" y="1870190"/>
            <a:ext cx="87077" cy="4220357"/>
          </a:xfrm>
          <a:prstGeom prst="bentConnector3">
            <a:avLst>
              <a:gd name="adj1" fmla="val -262490"/>
            </a:avLst>
          </a:prstGeom>
          <a:ln w="28575">
            <a:solidFill>
              <a:schemeClr val="accent1">
                <a:lumMod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Google Shape;1889;p149">
            <a:extLst>
              <a:ext uri="{FF2B5EF4-FFF2-40B4-BE49-F238E27FC236}">
                <a16:creationId xmlns:a16="http://schemas.microsoft.com/office/drawing/2014/main" id="{735FC459-F164-4B9D-9011-E4536D6B1578}"/>
              </a:ext>
            </a:extLst>
          </p:cNvPr>
          <p:cNvSpPr/>
          <p:nvPr/>
        </p:nvSpPr>
        <p:spPr>
          <a:xfrm>
            <a:off x="8491898" y="5533688"/>
            <a:ext cx="1087546" cy="385616"/>
          </a:xfrm>
          <a:prstGeom prst="rect">
            <a:avLst/>
          </a:prstGeom>
          <a:solidFill>
            <a:schemeClr val="bg1">
              <a:lumMod val="85000"/>
            </a:schemeClr>
          </a:solidFill>
          <a:ln w="19050">
            <a:no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788" b="1">
                <a:solidFill>
                  <a:srgbClr val="000000"/>
                </a:solidFill>
                <a:latin typeface="Segoe UI Semibold"/>
                <a:sym typeface="Libre Franklin"/>
              </a:rPr>
              <a:t>Microsoft Defender for Endpoint</a:t>
            </a:r>
            <a:endParaRPr sz="523" b="1">
              <a:solidFill>
                <a:srgbClr val="000000"/>
              </a:solidFill>
              <a:latin typeface="Segoe UI Semibold"/>
              <a:sym typeface="Libre Franklin"/>
            </a:endParaRPr>
          </a:p>
        </p:txBody>
      </p:sp>
      <p:cxnSp>
        <p:nvCxnSpPr>
          <p:cNvPr id="233" name="Connector: Elbow 232">
            <a:extLst>
              <a:ext uri="{FF2B5EF4-FFF2-40B4-BE49-F238E27FC236}">
                <a16:creationId xmlns:a16="http://schemas.microsoft.com/office/drawing/2014/main" id="{1AA6B264-5D12-4FBC-99B0-5C8C86C5A328}"/>
              </a:ext>
              <a:ext uri="{C183D7F6-B498-43B3-948B-1728B52AA6E4}">
                <adec:decorative xmlns:adec="http://schemas.microsoft.com/office/drawing/2017/decorative" val="1"/>
              </a:ext>
            </a:extLst>
          </p:cNvPr>
          <p:cNvCxnSpPr>
            <a:cxnSpLocks/>
            <a:stCxn id="798" idx="3"/>
            <a:endCxn id="47" idx="1"/>
          </p:cNvCxnSpPr>
          <p:nvPr/>
        </p:nvCxnSpPr>
        <p:spPr>
          <a:xfrm>
            <a:off x="6638413" y="4958437"/>
            <a:ext cx="1853484" cy="768060"/>
          </a:xfrm>
          <a:prstGeom prst="bentConnector3">
            <a:avLst>
              <a:gd name="adj1" fmla="val 67213"/>
            </a:avLst>
          </a:prstGeom>
          <a:ln w="19050">
            <a:solidFill>
              <a:schemeClr val="accent1">
                <a:lumMod val="25000"/>
              </a:schemeClr>
            </a:solidFill>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41" name="Connector: Elbow 240">
            <a:extLst>
              <a:ext uri="{FF2B5EF4-FFF2-40B4-BE49-F238E27FC236}">
                <a16:creationId xmlns:a16="http://schemas.microsoft.com/office/drawing/2014/main" id="{0EB1C522-B189-446B-BC09-63F313E9F994}"/>
              </a:ext>
              <a:ext uri="{C183D7F6-B498-43B3-948B-1728B52AA6E4}">
                <adec:decorative xmlns:adec="http://schemas.microsoft.com/office/drawing/2017/decorative" val="1"/>
              </a:ext>
            </a:extLst>
          </p:cNvPr>
          <p:cNvCxnSpPr>
            <a:cxnSpLocks/>
          </p:cNvCxnSpPr>
          <p:nvPr/>
        </p:nvCxnSpPr>
        <p:spPr>
          <a:xfrm flipV="1">
            <a:off x="11385321" y="2193020"/>
            <a:ext cx="8172" cy="1299031"/>
          </a:xfrm>
          <a:prstGeom prst="straightConnector1">
            <a:avLst/>
          </a:prstGeom>
          <a:ln w="19050">
            <a:solidFill>
              <a:schemeClr val="accent1">
                <a:lumMod val="25000"/>
              </a:schemeClr>
            </a:solidFill>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5" name="Google Shape;1889;p149">
            <a:extLst>
              <a:ext uri="{FF2B5EF4-FFF2-40B4-BE49-F238E27FC236}">
                <a16:creationId xmlns:a16="http://schemas.microsoft.com/office/drawing/2014/main" id="{D662043A-656E-44B4-935B-6E654B991BCA}"/>
              </a:ext>
              <a:ext uri="{C183D7F6-B498-43B3-948B-1728B52AA6E4}">
                <adec:decorative xmlns:adec="http://schemas.microsoft.com/office/drawing/2017/decorative" val="1"/>
              </a:ext>
            </a:extLst>
          </p:cNvPr>
          <p:cNvSpPr/>
          <p:nvPr/>
        </p:nvSpPr>
        <p:spPr>
          <a:xfrm>
            <a:off x="10616496" y="1612561"/>
            <a:ext cx="916403" cy="568344"/>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96170" tIns="40011" rIns="80042" bIns="40011" anchor="ctr" anchorCtr="0">
            <a:noAutofit/>
          </a:bodyPr>
          <a:lstStyle/>
          <a:p>
            <a:pPr defTabSz="816255" fontAlgn="base">
              <a:lnSpc>
                <a:spcPct val="90000"/>
              </a:lnSpc>
              <a:spcBef>
                <a:spcPct val="0"/>
              </a:spcBef>
              <a:spcAft>
                <a:spcPct val="0"/>
              </a:spcAft>
              <a:buSzPct val="100000"/>
              <a:defRPr/>
            </a:pPr>
            <a:endParaRPr lang="en-US" sz="588">
              <a:solidFill>
                <a:srgbClr val="000000"/>
              </a:solidFill>
              <a:latin typeface="Segoe UI"/>
              <a:cs typeface="Segoe UI Semilight" panose="020B0402040204020203" pitchFamily="34" charset="0"/>
              <a:sym typeface="Libre Franklin"/>
            </a:endParaRPr>
          </a:p>
        </p:txBody>
      </p:sp>
      <p:pic>
        <p:nvPicPr>
          <p:cNvPr id="246" name="Graphic 245">
            <a:extLst>
              <a:ext uri="{FF2B5EF4-FFF2-40B4-BE49-F238E27FC236}">
                <a16:creationId xmlns:a16="http://schemas.microsoft.com/office/drawing/2014/main" id="{B5926A01-16A4-4393-8124-33E551660144}"/>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64840" y="1705053"/>
            <a:ext cx="181731" cy="181729"/>
          </a:xfrm>
          <a:prstGeom prst="rect">
            <a:avLst/>
          </a:prstGeom>
        </p:spPr>
      </p:pic>
      <p:sp>
        <p:nvSpPr>
          <p:cNvPr id="247" name="TextBox 246">
            <a:extLst>
              <a:ext uri="{FF2B5EF4-FFF2-40B4-BE49-F238E27FC236}">
                <a16:creationId xmlns:a16="http://schemas.microsoft.com/office/drawing/2014/main" id="{2F1D0910-9C81-4EB3-BC51-576514AA8B42}"/>
              </a:ext>
              <a:ext uri="{C183D7F6-B498-43B3-948B-1728B52AA6E4}">
                <adec:decorative xmlns:adec="http://schemas.microsoft.com/office/drawing/2017/decorative" val="1"/>
              </a:ext>
            </a:extLst>
          </p:cNvPr>
          <p:cNvSpPr txBox="1"/>
          <p:nvPr/>
        </p:nvSpPr>
        <p:spPr>
          <a:xfrm>
            <a:off x="10610478" y="1861167"/>
            <a:ext cx="916403" cy="338506"/>
          </a:xfrm>
          <a:prstGeom prst="rect">
            <a:avLst/>
          </a:prstGeom>
          <a:noFill/>
        </p:spPr>
        <p:txBody>
          <a:bodyPr wrap="square">
            <a:spAutoFit/>
          </a:bodyPr>
          <a:lstStyle/>
          <a:p>
            <a:pPr algn="ctr" defTabSz="914016">
              <a:buClr>
                <a:srgbClr val="FFFFFF"/>
              </a:buClr>
              <a:buSzPts val="2400"/>
            </a:pPr>
            <a:r>
              <a:rPr lang="en-US" sz="784" b="1">
                <a:solidFill>
                  <a:srgbClr val="000000"/>
                </a:solidFill>
                <a:latin typeface="Segoe UI Semibold"/>
                <a:sym typeface="Libre Franklin"/>
              </a:rPr>
              <a:t>Microsoft Defender</a:t>
            </a:r>
          </a:p>
        </p:txBody>
      </p:sp>
      <p:grpSp>
        <p:nvGrpSpPr>
          <p:cNvPr id="252" name="Group 251">
            <a:extLst>
              <a:ext uri="{FF2B5EF4-FFF2-40B4-BE49-F238E27FC236}">
                <a16:creationId xmlns:a16="http://schemas.microsoft.com/office/drawing/2014/main" id="{A293DF28-DCE2-456D-98F7-36104801E4C1}"/>
              </a:ext>
            </a:extLst>
          </p:cNvPr>
          <p:cNvGrpSpPr/>
          <p:nvPr/>
        </p:nvGrpSpPr>
        <p:grpSpPr>
          <a:xfrm>
            <a:off x="9614123" y="1775059"/>
            <a:ext cx="922422" cy="426644"/>
            <a:chOff x="8680227" y="1984797"/>
            <a:chExt cx="941051" cy="435260"/>
          </a:xfrm>
        </p:grpSpPr>
        <p:sp>
          <p:nvSpPr>
            <p:cNvPr id="253" name="Google Shape;1889;p149">
              <a:extLst>
                <a:ext uri="{FF2B5EF4-FFF2-40B4-BE49-F238E27FC236}">
                  <a16:creationId xmlns:a16="http://schemas.microsoft.com/office/drawing/2014/main" id="{0B803A00-E01C-4036-A59C-EBF5F12AA571}"/>
                </a:ext>
                <a:ext uri="{C183D7F6-B498-43B3-948B-1728B52AA6E4}">
                  <adec:decorative xmlns:adec="http://schemas.microsoft.com/office/drawing/2017/decorative" val="1"/>
                </a:ext>
              </a:extLst>
            </p:cNvPr>
            <p:cNvSpPr/>
            <p:nvPr/>
          </p:nvSpPr>
          <p:spPr>
            <a:xfrm>
              <a:off x="8686367" y="1984797"/>
              <a:ext cx="934911" cy="417297"/>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96170" tIns="40011" rIns="80042" bIns="40011" anchor="ctr" anchorCtr="0">
              <a:noAutofit/>
            </a:bodyPr>
            <a:lstStyle/>
            <a:p>
              <a:pPr defTabSz="816255" fontAlgn="base">
                <a:lnSpc>
                  <a:spcPct val="90000"/>
                </a:lnSpc>
                <a:spcBef>
                  <a:spcPct val="0"/>
                </a:spcBef>
                <a:spcAft>
                  <a:spcPct val="0"/>
                </a:spcAft>
                <a:buSzPct val="100000"/>
                <a:defRPr/>
              </a:pPr>
              <a:endParaRPr lang="en-US" sz="588">
                <a:solidFill>
                  <a:srgbClr val="000000"/>
                </a:solidFill>
                <a:latin typeface="Segoe UI"/>
                <a:cs typeface="Segoe UI Semilight" panose="020B0402040204020203" pitchFamily="34" charset="0"/>
                <a:sym typeface="Libre Franklin"/>
              </a:endParaRPr>
            </a:p>
          </p:txBody>
        </p:sp>
        <p:pic>
          <p:nvPicPr>
            <p:cNvPr id="254" name="Graphic 253">
              <a:extLst>
                <a:ext uri="{FF2B5EF4-FFF2-40B4-BE49-F238E27FC236}">
                  <a16:creationId xmlns:a16="http://schemas.microsoft.com/office/drawing/2014/main" id="{5B447CCC-C55C-4E80-A228-DD49259C623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41747" y="2028356"/>
              <a:ext cx="185402" cy="185400"/>
            </a:xfrm>
            <a:prstGeom prst="rect">
              <a:avLst/>
            </a:prstGeom>
          </p:spPr>
        </p:pic>
        <p:sp>
          <p:nvSpPr>
            <p:cNvPr id="255" name="TextBox 254">
              <a:extLst>
                <a:ext uri="{FF2B5EF4-FFF2-40B4-BE49-F238E27FC236}">
                  <a16:creationId xmlns:a16="http://schemas.microsoft.com/office/drawing/2014/main" id="{26521054-AC7E-46C9-8525-19101545C4E8}"/>
                </a:ext>
                <a:ext uri="{C183D7F6-B498-43B3-948B-1728B52AA6E4}">
                  <adec:decorative xmlns:adec="http://schemas.microsoft.com/office/drawing/2017/decorative" val="1"/>
                </a:ext>
              </a:extLst>
            </p:cNvPr>
            <p:cNvSpPr txBox="1"/>
            <p:nvPr/>
          </p:nvSpPr>
          <p:spPr>
            <a:xfrm>
              <a:off x="8680227" y="2200324"/>
              <a:ext cx="934911" cy="219733"/>
            </a:xfrm>
            <a:prstGeom prst="rect">
              <a:avLst/>
            </a:prstGeom>
            <a:noFill/>
          </p:spPr>
          <p:txBody>
            <a:bodyPr wrap="square">
              <a:spAutoFit/>
            </a:bodyPr>
            <a:lstStyle/>
            <a:p>
              <a:pPr algn="ctr" defTabSz="914016">
                <a:buClr>
                  <a:srgbClr val="FFFFFF"/>
                </a:buClr>
                <a:buSzPts val="2400"/>
              </a:pPr>
              <a:r>
                <a:rPr lang="en-US" sz="784" b="1">
                  <a:solidFill>
                    <a:srgbClr val="000000"/>
                  </a:solidFill>
                  <a:latin typeface="Segoe UI Semibold"/>
                  <a:sym typeface="Libre Franklin"/>
                </a:rPr>
                <a:t>Azure Defender</a:t>
              </a:r>
            </a:p>
          </p:txBody>
        </p:sp>
      </p:grpSp>
      <p:cxnSp>
        <p:nvCxnSpPr>
          <p:cNvPr id="260" name="Connector: Elbow 259">
            <a:extLst>
              <a:ext uri="{FF2B5EF4-FFF2-40B4-BE49-F238E27FC236}">
                <a16:creationId xmlns:a16="http://schemas.microsoft.com/office/drawing/2014/main" id="{5DDBDEAD-B290-4277-A038-9ED5B67B66F5}"/>
              </a:ext>
              <a:ext uri="{C183D7F6-B498-43B3-948B-1728B52AA6E4}">
                <adec:decorative xmlns:adec="http://schemas.microsoft.com/office/drawing/2017/decorative" val="1"/>
              </a:ext>
            </a:extLst>
          </p:cNvPr>
          <p:cNvCxnSpPr>
            <a:cxnSpLocks/>
            <a:stCxn id="823" idx="3"/>
            <a:endCxn id="821" idx="1"/>
          </p:cNvCxnSpPr>
          <p:nvPr/>
        </p:nvCxnSpPr>
        <p:spPr>
          <a:xfrm>
            <a:off x="6866414" y="3834007"/>
            <a:ext cx="1183023" cy="572891"/>
          </a:xfrm>
          <a:prstGeom prst="bentConnector3">
            <a:avLst>
              <a:gd name="adj1" fmla="val 24776"/>
            </a:avLst>
          </a:prstGeom>
          <a:ln w="1905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3" name="Google Shape;1889;p149">
            <a:extLst>
              <a:ext uri="{FF2B5EF4-FFF2-40B4-BE49-F238E27FC236}">
                <a16:creationId xmlns:a16="http://schemas.microsoft.com/office/drawing/2014/main" id="{D1B5810B-7A10-4CF1-B9BC-775CEDF274F4}"/>
              </a:ext>
            </a:extLst>
          </p:cNvPr>
          <p:cNvSpPr/>
          <p:nvPr/>
        </p:nvSpPr>
        <p:spPr>
          <a:xfrm>
            <a:off x="5209614" y="3691462"/>
            <a:ext cx="1656799" cy="28509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800435">
              <a:buClr>
                <a:srgbClr val="FFFFFF"/>
              </a:buClr>
              <a:buSzPts val="2400"/>
              <a:defRPr/>
            </a:pPr>
            <a:r>
              <a:rPr lang="en-US" sz="920" b="1" dirty="0" err="1">
                <a:solidFill>
                  <a:srgbClr val="FFFFFF"/>
                </a:solidFill>
                <a:latin typeface="Segoe UI Semibold"/>
                <a:ea typeface="Libre Franklin"/>
                <a:cs typeface="Libre Franklin"/>
                <a:sym typeface="Libre Franklin"/>
              </a:rPr>
              <a:t>业务分析传感器</a:t>
            </a:r>
            <a:endParaRPr lang="en-US" sz="920" b="1" dirty="0">
              <a:solidFill>
                <a:srgbClr val="FFFFFF"/>
              </a:solidFill>
              <a:latin typeface="Segoe UI Semibold"/>
              <a:ea typeface="Libre Franklin"/>
              <a:cs typeface="Libre Franklin"/>
              <a:sym typeface="Libre Franklin"/>
            </a:endParaRPr>
          </a:p>
        </p:txBody>
      </p:sp>
      <p:cxnSp>
        <p:nvCxnSpPr>
          <p:cNvPr id="274" name="Connector: Elbow 273">
            <a:extLst>
              <a:ext uri="{FF2B5EF4-FFF2-40B4-BE49-F238E27FC236}">
                <a16:creationId xmlns:a16="http://schemas.microsoft.com/office/drawing/2014/main" id="{15FF8AFB-56C7-4E75-9E64-49838BEE54E5}"/>
              </a:ext>
              <a:ext uri="{C183D7F6-B498-43B3-948B-1728B52AA6E4}">
                <adec:decorative xmlns:adec="http://schemas.microsoft.com/office/drawing/2017/decorative" val="1"/>
              </a:ext>
            </a:extLst>
          </p:cNvPr>
          <p:cNvCxnSpPr>
            <a:cxnSpLocks/>
            <a:stCxn id="832" idx="0"/>
            <a:endCxn id="255" idx="2"/>
          </p:cNvCxnSpPr>
          <p:nvPr/>
        </p:nvCxnSpPr>
        <p:spPr>
          <a:xfrm rot="16200000" flipV="1">
            <a:off x="9959020" y="2315010"/>
            <a:ext cx="1299029" cy="1072414"/>
          </a:xfrm>
          <a:prstGeom prst="bentConnector3">
            <a:avLst>
              <a:gd name="adj1" fmla="val 68208"/>
            </a:avLst>
          </a:prstGeom>
          <a:ln w="285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Connector: Elbow 296">
            <a:extLst>
              <a:ext uri="{FF2B5EF4-FFF2-40B4-BE49-F238E27FC236}">
                <a16:creationId xmlns:a16="http://schemas.microsoft.com/office/drawing/2014/main" id="{A5E682F1-FA7E-400F-BD69-49F657D26D71}"/>
              </a:ext>
              <a:ext uri="{C183D7F6-B498-43B3-948B-1728B52AA6E4}">
                <adec:decorative xmlns:adec="http://schemas.microsoft.com/office/drawing/2017/decorative" val="1"/>
              </a:ext>
            </a:extLst>
          </p:cNvPr>
          <p:cNvCxnSpPr>
            <a:cxnSpLocks/>
            <a:stCxn id="807" idx="3"/>
            <a:endCxn id="832" idx="2"/>
          </p:cNvCxnSpPr>
          <p:nvPr/>
        </p:nvCxnSpPr>
        <p:spPr>
          <a:xfrm flipV="1">
            <a:off x="9436473" y="3991460"/>
            <a:ext cx="1708267" cy="814403"/>
          </a:xfrm>
          <a:prstGeom prst="bentConnector2">
            <a:avLst/>
          </a:prstGeom>
          <a:ln w="28575">
            <a:solidFill>
              <a:schemeClr val="accent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0" name="Rectangle 299">
            <a:extLst>
              <a:ext uri="{FF2B5EF4-FFF2-40B4-BE49-F238E27FC236}">
                <a16:creationId xmlns:a16="http://schemas.microsoft.com/office/drawing/2014/main" id="{D1D7F683-E354-4CA6-9EE0-76EEA390C221}"/>
              </a:ext>
              <a:ext uri="{C183D7F6-B498-43B3-948B-1728B52AA6E4}">
                <adec:decorative xmlns:adec="http://schemas.microsoft.com/office/drawing/2017/decorative" val="1"/>
              </a:ext>
            </a:extLst>
          </p:cNvPr>
          <p:cNvSpPr/>
          <p:nvPr/>
        </p:nvSpPr>
        <p:spPr bwMode="auto">
          <a:xfrm>
            <a:off x="4050816" y="3349822"/>
            <a:ext cx="905612" cy="490727"/>
          </a:xfrm>
          <a:prstGeom prst="rect">
            <a:avLst/>
          </a:prstGeom>
          <a:ln w="15875">
            <a:solidFill>
              <a:schemeClr val="accent1">
                <a:lumMod val="2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28086" rIns="0" bIns="128086" numCol="1" spcCol="0" rtlCol="0" fromWordArt="0" anchor="ctr" anchorCtr="0" forceAA="0" compatLnSpc="1">
            <a:prstTxWarp prst="textNoShape">
              <a:avLst/>
            </a:prstTxWarp>
            <a:noAutofit/>
          </a:bodyPr>
          <a:lstStyle/>
          <a:p>
            <a:pPr algn="ctr" defTabSz="816255" fontAlgn="base">
              <a:spcBef>
                <a:spcPct val="0"/>
              </a:spcBef>
              <a:spcAft>
                <a:spcPct val="0"/>
              </a:spcAft>
            </a:pPr>
            <a:r>
              <a:rPr lang="en-US" sz="788" b="1" dirty="0" err="1">
                <a:solidFill>
                  <a:srgbClr val="000000"/>
                </a:solidFill>
                <a:latin typeface="Segoe UI"/>
                <a:ea typeface="Segoe UI" pitchFamily="34" charset="0"/>
                <a:cs typeface="Segoe UI" pitchFamily="34" charset="0"/>
              </a:rPr>
              <a:t>阶段</a:t>
            </a:r>
            <a:r>
              <a:rPr lang="zh-CN" altLang="en-US" sz="788" b="1" dirty="0">
                <a:solidFill>
                  <a:srgbClr val="000000"/>
                </a:solidFill>
                <a:latin typeface="Segoe UI"/>
                <a:ea typeface="Segoe UI" pitchFamily="34" charset="0"/>
                <a:cs typeface="Segoe UI" pitchFamily="34" charset="0"/>
              </a:rPr>
              <a:t> </a:t>
            </a:r>
            <a:r>
              <a:rPr lang="en-US" altLang="zh-CN" sz="788" b="1" dirty="0">
                <a:solidFill>
                  <a:srgbClr val="000000"/>
                </a:solidFill>
                <a:latin typeface="Segoe UI"/>
                <a:ea typeface="Segoe UI" pitchFamily="34" charset="0"/>
                <a:cs typeface="Segoe UI" pitchFamily="34" charset="0"/>
              </a:rPr>
              <a:t>1</a:t>
            </a:r>
          </a:p>
          <a:p>
            <a:pPr algn="ctr" defTabSz="816255" fontAlgn="base">
              <a:spcBef>
                <a:spcPct val="0"/>
              </a:spcBef>
              <a:spcAft>
                <a:spcPct val="0"/>
              </a:spcAft>
            </a:pPr>
            <a:r>
              <a:rPr lang="zh-CN" altLang="en-US" sz="788" i="1" dirty="0">
                <a:solidFill>
                  <a:srgbClr val="000000"/>
                </a:solidFill>
                <a:ea typeface="Segoe UI" pitchFamily="34" charset="0"/>
                <a:cs typeface="Segoe UI" pitchFamily="34" charset="0"/>
              </a:rPr>
              <a:t>仅部署到本地站点</a:t>
            </a:r>
            <a:endParaRPr lang="en-US" sz="788" i="1" dirty="0">
              <a:solidFill>
                <a:srgbClr val="000000"/>
              </a:solidFill>
              <a:latin typeface="Segoe UI"/>
              <a:ea typeface="Segoe UI" pitchFamily="34" charset="0"/>
              <a:cs typeface="Segoe UI" pitchFamily="34" charset="0"/>
            </a:endParaRPr>
          </a:p>
        </p:txBody>
      </p:sp>
      <p:cxnSp>
        <p:nvCxnSpPr>
          <p:cNvPr id="305" name="Connector: Elbow 304">
            <a:extLst>
              <a:ext uri="{FF2B5EF4-FFF2-40B4-BE49-F238E27FC236}">
                <a16:creationId xmlns:a16="http://schemas.microsoft.com/office/drawing/2014/main" id="{84A5CE68-5868-4D49-A785-2FAD8D94D32B}"/>
              </a:ext>
              <a:ext uri="{C183D7F6-B498-43B3-948B-1728B52AA6E4}">
                <adec:decorative xmlns:adec="http://schemas.microsoft.com/office/drawing/2017/decorative" val="1"/>
              </a:ext>
            </a:extLst>
          </p:cNvPr>
          <p:cNvCxnSpPr>
            <a:cxnSpLocks/>
            <a:stCxn id="47" idx="3"/>
          </p:cNvCxnSpPr>
          <p:nvPr/>
        </p:nvCxnSpPr>
        <p:spPr>
          <a:xfrm flipV="1">
            <a:off x="9579443" y="3612169"/>
            <a:ext cx="1814049" cy="2114328"/>
          </a:xfrm>
          <a:prstGeom prst="bentConnector2">
            <a:avLst/>
          </a:prstGeom>
          <a:ln w="19050">
            <a:solidFill>
              <a:schemeClr val="accent1">
                <a:lumMod val="25000"/>
              </a:schemeClr>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32" name="Rectangle 831">
            <a:extLst>
              <a:ext uri="{FF2B5EF4-FFF2-40B4-BE49-F238E27FC236}">
                <a16:creationId xmlns:a16="http://schemas.microsoft.com/office/drawing/2014/main" id="{B539C485-18DB-4F33-B58F-0CCDE5E79C08}"/>
              </a:ext>
              <a:ext uri="{C183D7F6-B498-43B3-948B-1728B52AA6E4}">
                <adec:decorative xmlns:adec="http://schemas.microsoft.com/office/drawing/2017/decorative" val="1"/>
              </a:ext>
            </a:extLst>
          </p:cNvPr>
          <p:cNvSpPr/>
          <p:nvPr/>
        </p:nvSpPr>
        <p:spPr bwMode="auto">
          <a:xfrm>
            <a:off x="10691933" y="3500732"/>
            <a:ext cx="905612" cy="490727"/>
          </a:xfrm>
          <a:prstGeom prst="rect">
            <a:avLst/>
          </a:prstGeom>
          <a:ln w="15875">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28086" rIns="0" bIns="128086" numCol="1" spcCol="0" rtlCol="0" fromWordArt="0" anchor="ctr" anchorCtr="0" forceAA="0" compatLnSpc="1">
            <a:prstTxWarp prst="textNoShape">
              <a:avLst/>
            </a:prstTxWarp>
            <a:noAutofit/>
          </a:bodyPr>
          <a:lstStyle/>
          <a:p>
            <a:pPr algn="ctr" defTabSz="816255" fontAlgn="base">
              <a:spcBef>
                <a:spcPct val="0"/>
              </a:spcBef>
              <a:spcAft>
                <a:spcPct val="0"/>
              </a:spcAft>
            </a:pPr>
            <a:r>
              <a:rPr lang="en-US" sz="788" b="1" dirty="0" err="1">
                <a:solidFill>
                  <a:srgbClr val="000000"/>
                </a:solidFill>
                <a:latin typeface="Segoe UI"/>
                <a:ea typeface="Segoe UI" pitchFamily="34" charset="0"/>
                <a:cs typeface="Segoe UI" pitchFamily="34" charset="0"/>
              </a:rPr>
              <a:t>阶段</a:t>
            </a:r>
            <a:r>
              <a:rPr lang="en-US" sz="788" b="1" dirty="0">
                <a:solidFill>
                  <a:srgbClr val="000000"/>
                </a:solidFill>
                <a:latin typeface="Segoe UI"/>
                <a:ea typeface="Segoe UI" pitchFamily="34" charset="0"/>
                <a:cs typeface="Segoe UI" pitchFamily="34" charset="0"/>
              </a:rPr>
              <a:t> 2</a:t>
            </a:r>
          </a:p>
          <a:p>
            <a:pPr algn="ctr" defTabSz="816255" fontAlgn="base">
              <a:spcBef>
                <a:spcPct val="0"/>
              </a:spcBef>
              <a:spcAft>
                <a:spcPct val="0"/>
              </a:spcAft>
            </a:pPr>
            <a:r>
              <a:rPr lang="en-US" sz="788" i="1" dirty="0" err="1">
                <a:solidFill>
                  <a:srgbClr val="000000"/>
                </a:solidFill>
                <a:latin typeface="Segoe UI"/>
                <a:ea typeface="Segoe UI" pitchFamily="34" charset="0"/>
                <a:cs typeface="Segoe UI" pitchFamily="34" charset="0"/>
              </a:rPr>
              <a:t>连接到</a:t>
            </a:r>
            <a:r>
              <a:rPr lang="zh-CN" altLang="en-US" sz="788" i="1" dirty="0">
                <a:solidFill>
                  <a:srgbClr val="000000"/>
                </a:solidFill>
                <a:latin typeface="Segoe UI"/>
                <a:ea typeface="Segoe UI" pitchFamily="34" charset="0"/>
                <a:cs typeface="Segoe UI" pitchFamily="34" charset="0"/>
              </a:rPr>
              <a:t> </a:t>
            </a:r>
            <a:r>
              <a:rPr lang="en-US" sz="788" i="1" dirty="0">
                <a:solidFill>
                  <a:srgbClr val="000000"/>
                </a:solidFill>
                <a:latin typeface="Segoe UI"/>
                <a:ea typeface="Segoe UI" pitchFamily="34" charset="0"/>
                <a:cs typeface="Segoe UI" pitchFamily="34" charset="0"/>
              </a:rPr>
              <a:t>Cloud</a:t>
            </a:r>
          </a:p>
          <a:p>
            <a:pPr algn="ctr" defTabSz="816255" fontAlgn="base">
              <a:spcBef>
                <a:spcPct val="0"/>
              </a:spcBef>
              <a:spcAft>
                <a:spcPct val="0"/>
              </a:spcAft>
            </a:pPr>
            <a:r>
              <a:rPr lang="en-US" sz="788" i="1" dirty="0">
                <a:solidFill>
                  <a:srgbClr val="000000"/>
                </a:solidFill>
                <a:latin typeface="Segoe UI"/>
                <a:ea typeface="Segoe UI" pitchFamily="34" charset="0"/>
                <a:cs typeface="Segoe UI" pitchFamily="34" charset="0"/>
              </a:rPr>
              <a:t>Read-Only</a:t>
            </a:r>
          </a:p>
        </p:txBody>
      </p:sp>
      <p:sp>
        <p:nvSpPr>
          <p:cNvPr id="3" name="Google Shape;1889;p149">
            <a:extLst>
              <a:ext uri="{FF2B5EF4-FFF2-40B4-BE49-F238E27FC236}">
                <a16:creationId xmlns:a16="http://schemas.microsoft.com/office/drawing/2014/main" id="{A75617AE-61E9-4099-896F-C529A99A2FAB}"/>
              </a:ext>
            </a:extLst>
          </p:cNvPr>
          <p:cNvSpPr/>
          <p:nvPr/>
        </p:nvSpPr>
        <p:spPr>
          <a:xfrm>
            <a:off x="8770201" y="5945862"/>
            <a:ext cx="1087546" cy="289382"/>
          </a:xfrm>
          <a:prstGeom prst="rect">
            <a:avLst/>
          </a:prstGeom>
          <a:solidFill>
            <a:srgbClr val="3C3B41"/>
          </a:solidFill>
          <a:ln w="19050">
            <a:no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788" b="1">
                <a:solidFill>
                  <a:srgbClr val="FFFFFF"/>
                </a:solidFill>
                <a:latin typeface="Segoe UI Semibold"/>
                <a:sym typeface="Libre Franklin"/>
              </a:rPr>
              <a:t>NGFW Management</a:t>
            </a:r>
            <a:endParaRPr sz="523" b="1">
              <a:solidFill>
                <a:srgbClr val="FFFFFF"/>
              </a:solidFill>
              <a:latin typeface="Segoe UI Semibold"/>
              <a:sym typeface="Libre Franklin"/>
            </a:endParaRPr>
          </a:p>
        </p:txBody>
      </p:sp>
      <p:cxnSp>
        <p:nvCxnSpPr>
          <p:cNvPr id="168" name="Connector: Elbow 167">
            <a:extLst>
              <a:ext uri="{FF2B5EF4-FFF2-40B4-BE49-F238E27FC236}">
                <a16:creationId xmlns:a16="http://schemas.microsoft.com/office/drawing/2014/main" id="{233411AC-2BBB-4672-BA19-AD38F3C7E4FB}"/>
              </a:ext>
              <a:ext uri="{C183D7F6-B498-43B3-948B-1728B52AA6E4}">
                <adec:decorative xmlns:adec="http://schemas.microsoft.com/office/drawing/2017/decorative" val="1"/>
              </a:ext>
            </a:extLst>
          </p:cNvPr>
          <p:cNvCxnSpPr>
            <a:cxnSpLocks/>
            <a:stCxn id="185" idx="1"/>
            <a:endCxn id="3" idx="3"/>
          </p:cNvCxnSpPr>
          <p:nvPr/>
        </p:nvCxnSpPr>
        <p:spPr>
          <a:xfrm flipH="1">
            <a:off x="9857747" y="6090549"/>
            <a:ext cx="834187" cy="5"/>
          </a:xfrm>
          <a:prstGeom prst="straightConnector1">
            <a:avLst/>
          </a:prstGeom>
          <a:ln w="28575">
            <a:solidFill>
              <a:schemeClr val="accent1">
                <a:lumMod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7" name="Google Shape;1889;p149">
            <a:extLst>
              <a:ext uri="{FF2B5EF4-FFF2-40B4-BE49-F238E27FC236}">
                <a16:creationId xmlns:a16="http://schemas.microsoft.com/office/drawing/2014/main" id="{4DB3123F-E685-4319-98E4-022432A7C5DF}"/>
              </a:ext>
              <a:ext uri="{C183D7F6-B498-43B3-948B-1728B52AA6E4}">
                <adec:decorative xmlns:adec="http://schemas.microsoft.com/office/drawing/2017/decorative" val="1"/>
              </a:ext>
            </a:extLst>
          </p:cNvPr>
          <p:cNvSpPr/>
          <p:nvPr/>
        </p:nvSpPr>
        <p:spPr>
          <a:xfrm>
            <a:off x="9012648" y="5087970"/>
            <a:ext cx="721608" cy="406513"/>
          </a:xfrm>
          <a:prstGeom prst="rect">
            <a:avLst/>
          </a:prstGeom>
          <a:solidFill>
            <a:schemeClr val="bg1"/>
          </a:solidFill>
          <a:ln w="12700" cap="flat" cmpd="sng">
            <a:solidFill>
              <a:schemeClr val="accent3"/>
            </a:solidFill>
            <a:prstDash val="solid"/>
            <a:miter lim="800000"/>
            <a:headEnd type="none" w="sm" len="sm"/>
            <a:tailEnd type="none" w="sm" len="sm"/>
          </a:ln>
        </p:spPr>
        <p:txBody>
          <a:bodyPr spcFirstLastPara="1" wrap="square" lIns="80042" tIns="40011" rIns="80042" bIns="40011" anchor="ctr" anchorCtr="0">
            <a:noAutofit/>
          </a:bodyPr>
          <a:lstStyle/>
          <a:p>
            <a:pPr algn="ctr" defTabSz="914016">
              <a:buClr>
                <a:srgbClr val="FFFFFF"/>
              </a:buClr>
              <a:buSzPts val="2400"/>
            </a:pPr>
            <a:r>
              <a:rPr lang="en-US" sz="788" b="1" dirty="0" err="1">
                <a:solidFill>
                  <a:srgbClr val="000000"/>
                </a:solidFill>
                <a:latin typeface="Segoe UI Semibold"/>
                <a:sym typeface="Libre Franklin"/>
              </a:rPr>
              <a:t>本地</a:t>
            </a:r>
            <a:r>
              <a:rPr lang="en-US" sz="788" b="1" dirty="0">
                <a:solidFill>
                  <a:srgbClr val="000000"/>
                </a:solidFill>
                <a:latin typeface="Segoe UI Semibold"/>
                <a:sym typeface="Libre Franklin"/>
              </a:rPr>
              <a:t> SIEM</a:t>
            </a:r>
          </a:p>
          <a:p>
            <a:pPr algn="ctr" defTabSz="914016">
              <a:buClr>
                <a:srgbClr val="FFFFFF"/>
              </a:buClr>
              <a:buSzPts val="2400"/>
            </a:pPr>
            <a:r>
              <a:rPr lang="en-US" sz="700" b="1" dirty="0">
                <a:solidFill>
                  <a:srgbClr val="000000"/>
                </a:solidFill>
                <a:latin typeface="Segoe UI Semibold"/>
                <a:sym typeface="Libre Franklin"/>
              </a:rPr>
              <a:t>(</a:t>
            </a:r>
            <a:r>
              <a:rPr lang="en-US" sz="700" b="1" dirty="0" err="1">
                <a:solidFill>
                  <a:srgbClr val="000000"/>
                </a:solidFill>
                <a:latin typeface="Segoe UI Semibold"/>
                <a:sym typeface="Libre Franklin"/>
              </a:rPr>
              <a:t>可选择的</a:t>
            </a:r>
            <a:r>
              <a:rPr lang="en-US" sz="700" b="1" dirty="0">
                <a:solidFill>
                  <a:srgbClr val="000000"/>
                </a:solidFill>
                <a:latin typeface="Segoe UI Semibold"/>
                <a:sym typeface="Libre Franklin"/>
              </a:rPr>
              <a:t>)</a:t>
            </a:r>
            <a:endParaRPr sz="700" b="1" dirty="0">
              <a:solidFill>
                <a:srgbClr val="000000"/>
              </a:solidFill>
              <a:latin typeface="Segoe UI Semibold"/>
              <a:sym typeface="Libre Franklin"/>
            </a:endParaRPr>
          </a:p>
        </p:txBody>
      </p:sp>
      <p:cxnSp>
        <p:nvCxnSpPr>
          <p:cNvPr id="169" name="Connector: Elbow 168">
            <a:extLst>
              <a:ext uri="{FF2B5EF4-FFF2-40B4-BE49-F238E27FC236}">
                <a16:creationId xmlns:a16="http://schemas.microsoft.com/office/drawing/2014/main" id="{A5D7124E-90C0-413A-99A4-D79A080E9CC4}"/>
              </a:ext>
              <a:ext uri="{C183D7F6-B498-43B3-948B-1728B52AA6E4}">
                <adec:decorative xmlns:adec="http://schemas.microsoft.com/office/drawing/2017/decorative" val="1"/>
              </a:ext>
            </a:extLst>
          </p:cNvPr>
          <p:cNvCxnSpPr>
            <a:cxnSpLocks/>
            <a:stCxn id="807" idx="2"/>
            <a:endCxn id="167" idx="1"/>
          </p:cNvCxnSpPr>
          <p:nvPr/>
        </p:nvCxnSpPr>
        <p:spPr>
          <a:xfrm rot="16200000" flipH="1">
            <a:off x="8778824" y="5057403"/>
            <a:ext cx="260774" cy="206875"/>
          </a:xfrm>
          <a:prstGeom prst="bentConnector2">
            <a:avLst/>
          </a:prstGeom>
          <a:ln w="19050">
            <a:solidFill>
              <a:schemeClr val="bg1"/>
            </a:solidFill>
            <a:prstDash val="dashDot"/>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2" name="Google Shape;1889;p149">
            <a:extLst>
              <a:ext uri="{FF2B5EF4-FFF2-40B4-BE49-F238E27FC236}">
                <a16:creationId xmlns:a16="http://schemas.microsoft.com/office/drawing/2014/main" id="{C9FF46FD-4888-48BD-8677-FE7B9105B510}"/>
              </a:ext>
            </a:extLst>
          </p:cNvPr>
          <p:cNvSpPr/>
          <p:nvPr/>
        </p:nvSpPr>
        <p:spPr>
          <a:xfrm>
            <a:off x="5217554" y="4382491"/>
            <a:ext cx="310066" cy="338357"/>
          </a:xfrm>
          <a:prstGeom prst="rect">
            <a:avLst/>
          </a:prstGeom>
          <a:solidFill>
            <a:schemeClr val="accent5"/>
          </a:solidFill>
          <a:ln w="19050">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700" b="1">
                <a:solidFill>
                  <a:srgbClr val="000000"/>
                </a:solidFill>
                <a:latin typeface="Segoe UI Semibold"/>
                <a:sym typeface="Libre Franklin"/>
              </a:rPr>
              <a:t>NIC1</a:t>
            </a:r>
          </a:p>
        </p:txBody>
      </p:sp>
      <p:sp>
        <p:nvSpPr>
          <p:cNvPr id="197" name="Google Shape;1889;p149">
            <a:extLst>
              <a:ext uri="{FF2B5EF4-FFF2-40B4-BE49-F238E27FC236}">
                <a16:creationId xmlns:a16="http://schemas.microsoft.com/office/drawing/2014/main" id="{192E7E8D-EE7D-42F1-900A-72CF0EA7B4A8}"/>
              </a:ext>
            </a:extLst>
          </p:cNvPr>
          <p:cNvSpPr/>
          <p:nvPr/>
        </p:nvSpPr>
        <p:spPr>
          <a:xfrm>
            <a:off x="6551718" y="4382232"/>
            <a:ext cx="310066" cy="338357"/>
          </a:xfrm>
          <a:prstGeom prst="rect">
            <a:avLst/>
          </a:prstGeom>
          <a:solidFill>
            <a:schemeClr val="accent5"/>
          </a:solidFill>
          <a:ln w="19050">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700" b="1">
                <a:solidFill>
                  <a:srgbClr val="000000"/>
                </a:solidFill>
                <a:latin typeface="Segoe UI Semibold"/>
                <a:sym typeface="Libre Franklin"/>
              </a:rPr>
              <a:t>NIC2</a:t>
            </a:r>
          </a:p>
        </p:txBody>
      </p:sp>
      <p:sp>
        <p:nvSpPr>
          <p:cNvPr id="212" name="Google Shape;1889;p149">
            <a:extLst>
              <a:ext uri="{FF2B5EF4-FFF2-40B4-BE49-F238E27FC236}">
                <a16:creationId xmlns:a16="http://schemas.microsoft.com/office/drawing/2014/main" id="{01648FB2-E199-48D7-BDC2-E2B811F2ED4B}"/>
              </a:ext>
            </a:extLst>
          </p:cNvPr>
          <p:cNvSpPr/>
          <p:nvPr/>
        </p:nvSpPr>
        <p:spPr>
          <a:xfrm>
            <a:off x="4141211" y="4021590"/>
            <a:ext cx="609571" cy="318057"/>
          </a:xfrm>
          <a:prstGeom prst="rect">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42" tIns="40011" rIns="80042" bIns="40011" anchor="ctr" anchorCtr="0">
            <a:noAutofit/>
          </a:bodyPr>
          <a:lstStyle/>
          <a:p>
            <a:pPr algn="ctr" defTabSz="914016">
              <a:buClr>
                <a:srgbClr val="FFFFFF"/>
              </a:buClr>
              <a:buSzPts val="2400"/>
            </a:pPr>
            <a:r>
              <a:rPr lang="en-US" sz="800">
                <a:solidFill>
                  <a:srgbClr val="000000"/>
                </a:solidFill>
                <a:latin typeface="Segoe UI Semibold"/>
                <a:sym typeface="Libre Franklin"/>
              </a:rPr>
              <a:t>PCAP</a:t>
            </a:r>
          </a:p>
          <a:p>
            <a:pPr algn="ctr" defTabSz="914016">
              <a:buClr>
                <a:srgbClr val="FFFFFF"/>
              </a:buClr>
              <a:buSzPts val="2400"/>
            </a:pPr>
            <a:r>
              <a:rPr lang="en-US" sz="700">
                <a:solidFill>
                  <a:srgbClr val="000000"/>
                </a:solidFill>
                <a:latin typeface="Segoe UI Semibold"/>
                <a:sym typeface="Libre Franklin"/>
              </a:rPr>
              <a:t>(manual)</a:t>
            </a:r>
          </a:p>
        </p:txBody>
      </p:sp>
      <p:cxnSp>
        <p:nvCxnSpPr>
          <p:cNvPr id="217" name="Connector: Elbow 239">
            <a:extLst>
              <a:ext uri="{FF2B5EF4-FFF2-40B4-BE49-F238E27FC236}">
                <a16:creationId xmlns:a16="http://schemas.microsoft.com/office/drawing/2014/main" id="{B2E12351-7358-4513-9E1E-5FFA6ECC211F}"/>
              </a:ext>
              <a:ext uri="{C183D7F6-B498-43B3-948B-1728B52AA6E4}">
                <adec:decorative xmlns:adec="http://schemas.microsoft.com/office/drawing/2017/decorative" val="1"/>
              </a:ext>
            </a:extLst>
          </p:cNvPr>
          <p:cNvCxnSpPr>
            <a:cxnSpLocks/>
            <a:stCxn id="212" idx="3"/>
          </p:cNvCxnSpPr>
          <p:nvPr/>
        </p:nvCxnSpPr>
        <p:spPr>
          <a:xfrm>
            <a:off x="4750782" y="4180618"/>
            <a:ext cx="1283931" cy="181499"/>
          </a:xfrm>
          <a:prstGeom prst="bentConnector3">
            <a:avLst>
              <a:gd name="adj1" fmla="val 99944"/>
            </a:avLst>
          </a:prstGeom>
          <a:ln w="3810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C4E16223-BF18-4F90-AF51-42E111C7EC47}"/>
              </a:ext>
              <a:ext uri="{C183D7F6-B498-43B3-948B-1728B52AA6E4}">
                <adec:decorative xmlns:adec="http://schemas.microsoft.com/office/drawing/2017/decorative" val="1"/>
              </a:ext>
            </a:extLst>
          </p:cNvPr>
          <p:cNvSpPr txBox="1"/>
          <p:nvPr/>
        </p:nvSpPr>
        <p:spPr>
          <a:xfrm>
            <a:off x="5129088" y="4228897"/>
            <a:ext cx="543305" cy="169253"/>
          </a:xfrm>
          <a:prstGeom prst="rect">
            <a:avLst/>
          </a:prstGeom>
          <a:noFill/>
        </p:spPr>
        <p:txBody>
          <a:bodyPr wrap="square">
            <a:spAutoFit/>
          </a:bodyPr>
          <a:lstStyle/>
          <a:p>
            <a:pPr algn="ctr" defTabSz="914016">
              <a:buClr>
                <a:srgbClr val="FFFFFF"/>
              </a:buClr>
              <a:buSzPts val="2400"/>
              <a:defRPr/>
            </a:pPr>
            <a:r>
              <a:rPr lang="en-US" sz="500" dirty="0" err="1">
                <a:solidFill>
                  <a:srgbClr val="000000"/>
                </a:solidFill>
                <a:latin typeface="Segoe UI Semibold"/>
                <a:sym typeface="Libre Franklin"/>
              </a:rPr>
              <a:t>监控</a:t>
            </a:r>
            <a:endParaRPr lang="en-US" sz="500" dirty="0">
              <a:solidFill>
                <a:srgbClr val="000000"/>
              </a:solidFill>
              <a:latin typeface="Segoe UI Semibold"/>
              <a:sym typeface="Libre Franklin"/>
            </a:endParaRPr>
          </a:p>
        </p:txBody>
      </p:sp>
      <p:sp>
        <p:nvSpPr>
          <p:cNvPr id="174" name="TextBox 173">
            <a:extLst>
              <a:ext uri="{FF2B5EF4-FFF2-40B4-BE49-F238E27FC236}">
                <a16:creationId xmlns:a16="http://schemas.microsoft.com/office/drawing/2014/main" id="{4E14CE8A-A7D3-435E-8DA0-A3A2BEF541C8}"/>
              </a:ext>
              <a:ext uri="{C183D7F6-B498-43B3-948B-1728B52AA6E4}">
                <adec:decorative xmlns:adec="http://schemas.microsoft.com/office/drawing/2017/decorative" val="1"/>
              </a:ext>
            </a:extLst>
          </p:cNvPr>
          <p:cNvSpPr txBox="1"/>
          <p:nvPr/>
        </p:nvSpPr>
        <p:spPr>
          <a:xfrm>
            <a:off x="6481051" y="4228897"/>
            <a:ext cx="543305" cy="169253"/>
          </a:xfrm>
          <a:prstGeom prst="rect">
            <a:avLst/>
          </a:prstGeom>
          <a:noFill/>
        </p:spPr>
        <p:txBody>
          <a:bodyPr wrap="square">
            <a:spAutoFit/>
          </a:bodyPr>
          <a:lstStyle/>
          <a:p>
            <a:pPr algn="ctr" defTabSz="914016">
              <a:buClr>
                <a:srgbClr val="FFFFFF"/>
              </a:buClr>
              <a:buSzPts val="2400"/>
              <a:defRPr/>
            </a:pPr>
            <a:r>
              <a:rPr lang="en-US" sz="500" dirty="0" err="1">
                <a:solidFill>
                  <a:srgbClr val="000000"/>
                </a:solidFill>
                <a:latin typeface="Segoe UI Semibold"/>
                <a:sym typeface="Libre Franklin"/>
              </a:rPr>
              <a:t>管理</a:t>
            </a:r>
            <a:endParaRPr lang="en-US" sz="500" dirty="0">
              <a:solidFill>
                <a:srgbClr val="000000"/>
              </a:solidFill>
              <a:latin typeface="Segoe UI Semibold"/>
              <a:sym typeface="Libre Franklin"/>
            </a:endParaRPr>
          </a:p>
        </p:txBody>
      </p:sp>
    </p:spTree>
    <p:extLst>
      <p:ext uri="{BB962C8B-B14F-4D97-AF65-F5344CB8AC3E}">
        <p14:creationId xmlns:p14="http://schemas.microsoft.com/office/powerpoint/2010/main" val="306687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500"/>
                                        <p:tgtEl>
                                          <p:spTgt spid="7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0"/>
                                        </p:tgtEl>
                                        <p:attrNameLst>
                                          <p:attrName>style.visibility</p:attrName>
                                        </p:attrNameLst>
                                      </p:cBhvr>
                                      <p:to>
                                        <p:strVal val="visible"/>
                                      </p:to>
                                    </p:set>
                                    <p:animEffect transition="in" filter="fade">
                                      <p:cBhvr>
                                        <p:cTn id="10" dur="500"/>
                                        <p:tgtEl>
                                          <p:spTgt spid="8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1"/>
                                        </p:tgtEl>
                                        <p:attrNameLst>
                                          <p:attrName>style.visibility</p:attrName>
                                        </p:attrNameLst>
                                      </p:cBhvr>
                                      <p:to>
                                        <p:strVal val="visible"/>
                                      </p:to>
                                    </p:set>
                                    <p:animEffect transition="in" filter="fade">
                                      <p:cBhvr>
                                        <p:cTn id="13" dur="500"/>
                                        <p:tgtEl>
                                          <p:spTgt spid="8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0"/>
                                        </p:tgtEl>
                                        <p:attrNameLst>
                                          <p:attrName>style.visibility</p:attrName>
                                        </p:attrNameLst>
                                      </p:cBhvr>
                                      <p:to>
                                        <p:strVal val="visible"/>
                                      </p:to>
                                    </p:set>
                                    <p:animEffect transition="in" filter="fade">
                                      <p:cBhvr>
                                        <p:cTn id="18" dur="500"/>
                                        <p:tgtEl>
                                          <p:spTgt spid="30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799"/>
                                        </p:tgtEl>
                                        <p:attrNameLst>
                                          <p:attrName>style.visibility</p:attrName>
                                        </p:attrNameLst>
                                      </p:cBhvr>
                                      <p:to>
                                        <p:strVal val="visible"/>
                                      </p:to>
                                    </p:set>
                                    <p:animEffect transition="in" filter="fade">
                                      <p:cBhvr>
                                        <p:cTn id="22" dur="500"/>
                                        <p:tgtEl>
                                          <p:spTgt spid="799"/>
                                        </p:tgtEl>
                                      </p:cBhvr>
                                    </p:animEffect>
                                  </p:childTnLst>
                                </p:cTn>
                              </p:par>
                              <p:par>
                                <p:cTn id="23" presetID="10" presetClass="entr" presetSubtype="0" fill="hold" nodeType="with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fade">
                                      <p:cBhvr>
                                        <p:cTn id="25" dur="500"/>
                                        <p:tgtEl>
                                          <p:spTgt spid="2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fade">
                                      <p:cBhvr>
                                        <p:cTn id="33" dur="500"/>
                                        <p:tgtEl>
                                          <p:spTgt spid="19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3"/>
                                        </p:tgtEl>
                                        <p:attrNameLst>
                                          <p:attrName>style.visibility</p:attrName>
                                        </p:attrNameLst>
                                      </p:cBhvr>
                                      <p:to>
                                        <p:strVal val="visible"/>
                                      </p:to>
                                    </p:set>
                                    <p:animEffect transition="in" filter="fade">
                                      <p:cBhvr>
                                        <p:cTn id="36" dur="500"/>
                                        <p:tgtEl>
                                          <p:spTgt spid="17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10" presetClass="entr" presetSubtype="0" fill="hold" nodeType="withEffect">
                                  <p:stCondLst>
                                    <p:cond delay="0"/>
                                  </p:stCondLst>
                                  <p:childTnLst>
                                    <p:set>
                                      <p:cBhvr>
                                        <p:cTn id="41" dur="1" fill="hold">
                                          <p:stCondLst>
                                            <p:cond delay="0"/>
                                          </p:stCondLst>
                                        </p:cTn>
                                        <p:tgtEl>
                                          <p:spTgt spid="804"/>
                                        </p:tgtEl>
                                        <p:attrNameLst>
                                          <p:attrName>style.visibility</p:attrName>
                                        </p:attrNameLst>
                                      </p:cBhvr>
                                      <p:to>
                                        <p:strVal val="visible"/>
                                      </p:to>
                                    </p:set>
                                    <p:animEffect transition="in" filter="fade">
                                      <p:cBhvr>
                                        <p:cTn id="42" dur="500"/>
                                        <p:tgtEl>
                                          <p:spTgt spid="8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5"/>
                                        </p:tgtEl>
                                        <p:attrNameLst>
                                          <p:attrName>style.visibility</p:attrName>
                                        </p:attrNameLst>
                                      </p:cBhvr>
                                      <p:to>
                                        <p:strVal val="visible"/>
                                      </p:to>
                                    </p:set>
                                    <p:animEffect transition="in" filter="fade">
                                      <p:cBhvr>
                                        <p:cTn id="45" dur="500"/>
                                        <p:tgtEl>
                                          <p:spTgt spid="805"/>
                                        </p:tgtEl>
                                      </p:cBhvr>
                                    </p:animEffect>
                                  </p:childTnLst>
                                </p:cTn>
                              </p:par>
                              <p:par>
                                <p:cTn id="46" presetID="10" presetClass="entr" presetSubtype="0" fill="hold" nodeType="withEffect">
                                  <p:stCondLst>
                                    <p:cond delay="0"/>
                                  </p:stCondLst>
                                  <p:childTnLst>
                                    <p:set>
                                      <p:cBhvr>
                                        <p:cTn id="47" dur="1" fill="hold">
                                          <p:stCondLst>
                                            <p:cond delay="0"/>
                                          </p:stCondLst>
                                        </p:cTn>
                                        <p:tgtEl>
                                          <p:spTgt spid="831"/>
                                        </p:tgtEl>
                                        <p:attrNameLst>
                                          <p:attrName>style.visibility</p:attrName>
                                        </p:attrNameLst>
                                      </p:cBhvr>
                                      <p:to>
                                        <p:strVal val="visible"/>
                                      </p:to>
                                    </p:set>
                                    <p:animEffect transition="in" filter="fade">
                                      <p:cBhvr>
                                        <p:cTn id="48" dur="500"/>
                                        <p:tgtEl>
                                          <p:spTgt spid="831"/>
                                        </p:tgtEl>
                                      </p:cBhvr>
                                    </p:animEffect>
                                  </p:childTnLst>
                                </p:cTn>
                              </p:par>
                              <p:par>
                                <p:cTn id="49" presetID="10" presetClass="entr" presetSubtype="0" fill="hold" nodeType="withEffect">
                                  <p:stCondLst>
                                    <p:cond delay="0"/>
                                  </p:stCondLst>
                                  <p:childTnLst>
                                    <p:set>
                                      <p:cBhvr>
                                        <p:cTn id="50" dur="1" fill="hold">
                                          <p:stCondLst>
                                            <p:cond delay="0"/>
                                          </p:stCondLst>
                                        </p:cTn>
                                        <p:tgtEl>
                                          <p:spTgt spid="830"/>
                                        </p:tgtEl>
                                        <p:attrNameLst>
                                          <p:attrName>style.visibility</p:attrName>
                                        </p:attrNameLst>
                                      </p:cBhvr>
                                      <p:to>
                                        <p:strVal val="visible"/>
                                      </p:to>
                                    </p:set>
                                    <p:animEffect transition="in" filter="fade">
                                      <p:cBhvr>
                                        <p:cTn id="51" dur="500"/>
                                        <p:tgtEl>
                                          <p:spTgt spid="8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7"/>
                                        </p:tgtEl>
                                        <p:attrNameLst>
                                          <p:attrName>style.visibility</p:attrName>
                                        </p:attrNameLst>
                                      </p:cBhvr>
                                      <p:to>
                                        <p:strVal val="visible"/>
                                      </p:to>
                                    </p:set>
                                    <p:animEffect transition="in" filter="fade">
                                      <p:cBhvr>
                                        <p:cTn id="54" dur="500"/>
                                        <p:tgtEl>
                                          <p:spTgt spid="19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08"/>
                                        </p:tgtEl>
                                        <p:attrNameLst>
                                          <p:attrName>style.visibility</p:attrName>
                                        </p:attrNameLst>
                                      </p:cBhvr>
                                      <p:to>
                                        <p:strVal val="visible"/>
                                      </p:to>
                                    </p:set>
                                    <p:animEffect transition="in" filter="fade">
                                      <p:cBhvr>
                                        <p:cTn id="59" dur="500"/>
                                        <p:tgtEl>
                                          <p:spTgt spid="80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07"/>
                                        </p:tgtEl>
                                        <p:attrNameLst>
                                          <p:attrName>style.visibility</p:attrName>
                                        </p:attrNameLst>
                                      </p:cBhvr>
                                      <p:to>
                                        <p:strVal val="visible"/>
                                      </p:to>
                                    </p:set>
                                    <p:animEffect transition="in" filter="fade">
                                      <p:cBhvr>
                                        <p:cTn id="62" dur="500"/>
                                        <p:tgtEl>
                                          <p:spTgt spid="80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9"/>
                                        </p:tgtEl>
                                        <p:attrNameLst>
                                          <p:attrName>style.visibility</p:attrName>
                                        </p:attrNameLst>
                                      </p:cBhvr>
                                      <p:to>
                                        <p:strVal val="visible"/>
                                      </p:to>
                                    </p:set>
                                    <p:animEffect transition="in" filter="fade">
                                      <p:cBhvr>
                                        <p:cTn id="67" dur="500"/>
                                        <p:tgtEl>
                                          <p:spTgt spid="16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7"/>
                                        </p:tgtEl>
                                        <p:attrNameLst>
                                          <p:attrName>style.visibility</p:attrName>
                                        </p:attrNameLst>
                                      </p:cBhvr>
                                      <p:to>
                                        <p:strVal val="visible"/>
                                      </p:to>
                                    </p:set>
                                    <p:animEffect transition="in" filter="fade">
                                      <p:cBhvr>
                                        <p:cTn id="70" dur="500"/>
                                        <p:tgtEl>
                                          <p:spTgt spid="16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32"/>
                                        </p:tgtEl>
                                        <p:attrNameLst>
                                          <p:attrName>style.visibility</p:attrName>
                                        </p:attrNameLst>
                                      </p:cBhvr>
                                      <p:to>
                                        <p:strVal val="visible"/>
                                      </p:to>
                                    </p:set>
                                    <p:animEffect transition="in" filter="fade">
                                      <p:cBhvr>
                                        <p:cTn id="75" dur="500"/>
                                        <p:tgtEl>
                                          <p:spTgt spid="832"/>
                                        </p:tgtEl>
                                      </p:cBhvr>
                                    </p:animEffect>
                                  </p:childTnLst>
                                </p:cTn>
                              </p:par>
                              <p:par>
                                <p:cTn id="76" presetID="10" presetClass="entr" presetSubtype="0" fill="hold" nodeType="withEffect">
                                  <p:stCondLst>
                                    <p:cond delay="0"/>
                                  </p:stCondLst>
                                  <p:childTnLst>
                                    <p:set>
                                      <p:cBhvr>
                                        <p:cTn id="77" dur="1" fill="hold">
                                          <p:stCondLst>
                                            <p:cond delay="0"/>
                                          </p:stCondLst>
                                        </p:cTn>
                                        <p:tgtEl>
                                          <p:spTgt spid="297"/>
                                        </p:tgtEl>
                                        <p:attrNameLst>
                                          <p:attrName>style.visibility</p:attrName>
                                        </p:attrNameLst>
                                      </p:cBhvr>
                                      <p:to>
                                        <p:strVal val="visible"/>
                                      </p:to>
                                    </p:set>
                                    <p:animEffect transition="in" filter="fade">
                                      <p:cBhvr>
                                        <p:cTn id="78" dur="500"/>
                                        <p:tgtEl>
                                          <p:spTgt spid="29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768"/>
                                        </p:tgtEl>
                                        <p:attrNameLst>
                                          <p:attrName>style.visibility</p:attrName>
                                        </p:attrNameLst>
                                      </p:cBhvr>
                                      <p:to>
                                        <p:strVal val="visible"/>
                                      </p:to>
                                    </p:set>
                                    <p:animEffect transition="in" filter="fade">
                                      <p:cBhvr>
                                        <p:cTn id="83" dur="500"/>
                                        <p:tgtEl>
                                          <p:spTgt spid="76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74"/>
                                        </p:tgtEl>
                                        <p:attrNameLst>
                                          <p:attrName>style.visibility</p:attrName>
                                        </p:attrNameLst>
                                      </p:cBhvr>
                                      <p:to>
                                        <p:strVal val="visible"/>
                                      </p:to>
                                    </p:set>
                                    <p:animEffect transition="in" filter="fade">
                                      <p:cBhvr>
                                        <p:cTn id="86" dur="500"/>
                                        <p:tgtEl>
                                          <p:spTgt spid="7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5"/>
                                        </p:tgtEl>
                                        <p:attrNameLst>
                                          <p:attrName>style.visibility</p:attrName>
                                        </p:attrNameLst>
                                      </p:cBhvr>
                                      <p:to>
                                        <p:strVal val="visible"/>
                                      </p:to>
                                    </p:set>
                                    <p:animEffect transition="in" filter="fade">
                                      <p:cBhvr>
                                        <p:cTn id="89" dur="500"/>
                                        <p:tgtEl>
                                          <p:spTgt spid="77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9"/>
                                        </p:tgtEl>
                                        <p:attrNameLst>
                                          <p:attrName>style.visibility</p:attrName>
                                        </p:attrNameLst>
                                      </p:cBhvr>
                                      <p:to>
                                        <p:strVal val="visible"/>
                                      </p:to>
                                    </p:set>
                                    <p:animEffect transition="in" filter="fade">
                                      <p:cBhvr>
                                        <p:cTn id="92" dur="500"/>
                                        <p:tgtEl>
                                          <p:spTgt spid="789"/>
                                        </p:tgtEl>
                                      </p:cBhvr>
                                    </p:animEffect>
                                  </p:childTnLst>
                                </p:cTn>
                              </p:par>
                              <p:par>
                                <p:cTn id="93" presetID="10" presetClass="entr" presetSubtype="0" fill="hold" nodeType="withEffect">
                                  <p:stCondLst>
                                    <p:cond delay="0"/>
                                  </p:stCondLst>
                                  <p:childTnLst>
                                    <p:set>
                                      <p:cBhvr>
                                        <p:cTn id="94" dur="1" fill="hold">
                                          <p:stCondLst>
                                            <p:cond delay="0"/>
                                          </p:stCondLst>
                                        </p:cTn>
                                        <p:tgtEl>
                                          <p:spTgt spid="792"/>
                                        </p:tgtEl>
                                        <p:attrNameLst>
                                          <p:attrName>style.visibility</p:attrName>
                                        </p:attrNameLst>
                                      </p:cBhvr>
                                      <p:to>
                                        <p:strVal val="visible"/>
                                      </p:to>
                                    </p:set>
                                    <p:animEffect transition="in" filter="fade">
                                      <p:cBhvr>
                                        <p:cTn id="95" dur="500"/>
                                        <p:tgtEl>
                                          <p:spTgt spid="79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95"/>
                                        </p:tgtEl>
                                        <p:attrNameLst>
                                          <p:attrName>style.visibility</p:attrName>
                                        </p:attrNameLst>
                                      </p:cBhvr>
                                      <p:to>
                                        <p:strVal val="visible"/>
                                      </p:to>
                                    </p:set>
                                    <p:animEffect transition="in" filter="fade">
                                      <p:cBhvr>
                                        <p:cTn id="98" dur="500"/>
                                        <p:tgtEl>
                                          <p:spTgt spid="795"/>
                                        </p:tgtEl>
                                      </p:cBhvr>
                                    </p:animEffect>
                                  </p:childTnLst>
                                </p:cTn>
                              </p:par>
                              <p:par>
                                <p:cTn id="99" presetID="10" presetClass="entr" presetSubtype="0" fill="hold" nodeType="withEffect">
                                  <p:stCondLst>
                                    <p:cond delay="0"/>
                                  </p:stCondLst>
                                  <p:childTnLst>
                                    <p:set>
                                      <p:cBhvr>
                                        <p:cTn id="100" dur="1" fill="hold">
                                          <p:stCondLst>
                                            <p:cond delay="0"/>
                                          </p:stCondLst>
                                        </p:cTn>
                                        <p:tgtEl>
                                          <p:spTgt spid="809"/>
                                        </p:tgtEl>
                                        <p:attrNameLst>
                                          <p:attrName>style.visibility</p:attrName>
                                        </p:attrNameLst>
                                      </p:cBhvr>
                                      <p:to>
                                        <p:strVal val="visible"/>
                                      </p:to>
                                    </p:set>
                                    <p:animEffect transition="in" filter="fade">
                                      <p:cBhvr>
                                        <p:cTn id="101" dur="500"/>
                                        <p:tgtEl>
                                          <p:spTgt spid="80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17"/>
                                        </p:tgtEl>
                                        <p:attrNameLst>
                                          <p:attrName>style.visibility</p:attrName>
                                        </p:attrNameLst>
                                      </p:cBhvr>
                                      <p:to>
                                        <p:strVal val="visible"/>
                                      </p:to>
                                    </p:set>
                                    <p:animEffect transition="in" filter="fade">
                                      <p:cBhvr>
                                        <p:cTn id="104" dur="500"/>
                                        <p:tgtEl>
                                          <p:spTgt spid="81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19"/>
                                        </p:tgtEl>
                                        <p:attrNameLst>
                                          <p:attrName>style.visibility</p:attrName>
                                        </p:attrNameLst>
                                      </p:cBhvr>
                                      <p:to>
                                        <p:strVal val="visible"/>
                                      </p:to>
                                    </p:set>
                                    <p:animEffect transition="in" filter="fade">
                                      <p:cBhvr>
                                        <p:cTn id="107" dur="500"/>
                                        <p:tgtEl>
                                          <p:spTgt spid="81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38"/>
                                        </p:tgtEl>
                                        <p:attrNameLst>
                                          <p:attrName>style.visibility</p:attrName>
                                        </p:attrNameLst>
                                      </p:cBhvr>
                                      <p:to>
                                        <p:strVal val="visible"/>
                                      </p:to>
                                    </p:set>
                                    <p:animEffect transition="in" filter="fade">
                                      <p:cBhvr>
                                        <p:cTn id="110" dur="500"/>
                                        <p:tgtEl>
                                          <p:spTgt spid="1038"/>
                                        </p:tgtEl>
                                      </p:cBhvr>
                                    </p:animEffect>
                                  </p:childTnLst>
                                </p:cTn>
                              </p:par>
                              <p:par>
                                <p:cTn id="111" presetID="10" presetClass="entr" presetSubtype="0" fill="hold" nodeType="withEffect">
                                  <p:stCondLst>
                                    <p:cond delay="0"/>
                                  </p:stCondLst>
                                  <p:childTnLst>
                                    <p:set>
                                      <p:cBhvr>
                                        <p:cTn id="112" dur="1" fill="hold">
                                          <p:stCondLst>
                                            <p:cond delay="0"/>
                                          </p:stCondLst>
                                        </p:cTn>
                                        <p:tgtEl>
                                          <p:spTgt spid="1024"/>
                                        </p:tgtEl>
                                        <p:attrNameLst>
                                          <p:attrName>style.visibility</p:attrName>
                                        </p:attrNameLst>
                                      </p:cBhvr>
                                      <p:to>
                                        <p:strVal val="visible"/>
                                      </p:to>
                                    </p:set>
                                    <p:animEffect transition="in" filter="fade">
                                      <p:cBhvr>
                                        <p:cTn id="113" dur="500"/>
                                        <p:tgtEl>
                                          <p:spTgt spid="102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45"/>
                                        </p:tgtEl>
                                        <p:attrNameLst>
                                          <p:attrName>style.visibility</p:attrName>
                                        </p:attrNameLst>
                                      </p:cBhvr>
                                      <p:to>
                                        <p:strVal val="visible"/>
                                      </p:to>
                                    </p:set>
                                    <p:animEffect transition="in" filter="fade">
                                      <p:cBhvr>
                                        <p:cTn id="116" dur="500"/>
                                        <p:tgtEl>
                                          <p:spTgt spid="245"/>
                                        </p:tgtEl>
                                      </p:cBhvr>
                                    </p:animEffect>
                                  </p:childTnLst>
                                </p:cTn>
                              </p:par>
                              <p:par>
                                <p:cTn id="117" presetID="10" presetClass="entr" presetSubtype="0" fill="hold" nodeType="withEffect">
                                  <p:stCondLst>
                                    <p:cond delay="0"/>
                                  </p:stCondLst>
                                  <p:childTnLst>
                                    <p:set>
                                      <p:cBhvr>
                                        <p:cTn id="118" dur="1" fill="hold">
                                          <p:stCondLst>
                                            <p:cond delay="0"/>
                                          </p:stCondLst>
                                        </p:cTn>
                                        <p:tgtEl>
                                          <p:spTgt spid="246"/>
                                        </p:tgtEl>
                                        <p:attrNameLst>
                                          <p:attrName>style.visibility</p:attrName>
                                        </p:attrNameLst>
                                      </p:cBhvr>
                                      <p:to>
                                        <p:strVal val="visible"/>
                                      </p:to>
                                    </p:set>
                                    <p:animEffect transition="in" filter="fade">
                                      <p:cBhvr>
                                        <p:cTn id="119" dur="500"/>
                                        <p:tgtEl>
                                          <p:spTgt spid="24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47"/>
                                        </p:tgtEl>
                                        <p:attrNameLst>
                                          <p:attrName>style.visibility</p:attrName>
                                        </p:attrNameLst>
                                      </p:cBhvr>
                                      <p:to>
                                        <p:strVal val="visible"/>
                                      </p:to>
                                    </p:set>
                                    <p:animEffect transition="in" filter="fade">
                                      <p:cBhvr>
                                        <p:cTn id="122" dur="500"/>
                                        <p:tgtEl>
                                          <p:spTgt spid="247"/>
                                        </p:tgtEl>
                                      </p:cBhvr>
                                    </p:animEffect>
                                  </p:childTnLst>
                                </p:cTn>
                              </p:par>
                              <p:par>
                                <p:cTn id="123" presetID="10" presetClass="entr" presetSubtype="0" fill="hold" nodeType="withEffect">
                                  <p:stCondLst>
                                    <p:cond delay="0"/>
                                  </p:stCondLst>
                                  <p:childTnLst>
                                    <p:set>
                                      <p:cBhvr>
                                        <p:cTn id="124" dur="1" fill="hold">
                                          <p:stCondLst>
                                            <p:cond delay="0"/>
                                          </p:stCondLst>
                                        </p:cTn>
                                        <p:tgtEl>
                                          <p:spTgt spid="252"/>
                                        </p:tgtEl>
                                        <p:attrNameLst>
                                          <p:attrName>style.visibility</p:attrName>
                                        </p:attrNameLst>
                                      </p:cBhvr>
                                      <p:to>
                                        <p:strVal val="visible"/>
                                      </p:to>
                                    </p:set>
                                    <p:animEffect transition="in" filter="fade">
                                      <p:cBhvr>
                                        <p:cTn id="125" dur="500"/>
                                        <p:tgtEl>
                                          <p:spTgt spid="252"/>
                                        </p:tgtEl>
                                      </p:cBhvr>
                                    </p:animEffect>
                                  </p:childTnLst>
                                </p:cTn>
                              </p:par>
                              <p:par>
                                <p:cTn id="126" presetID="10" presetClass="entr" presetSubtype="0" fill="hold" nodeType="withEffect">
                                  <p:stCondLst>
                                    <p:cond delay="0"/>
                                  </p:stCondLst>
                                  <p:childTnLst>
                                    <p:set>
                                      <p:cBhvr>
                                        <p:cTn id="127" dur="1" fill="hold">
                                          <p:stCondLst>
                                            <p:cond delay="0"/>
                                          </p:stCondLst>
                                        </p:cTn>
                                        <p:tgtEl>
                                          <p:spTgt spid="274"/>
                                        </p:tgtEl>
                                        <p:attrNameLst>
                                          <p:attrName>style.visibility</p:attrName>
                                        </p:attrNameLst>
                                      </p:cBhvr>
                                      <p:to>
                                        <p:strVal val="visible"/>
                                      </p:to>
                                    </p:set>
                                    <p:animEffect transition="in" filter="fade">
                                      <p:cBhvr>
                                        <p:cTn id="128" dur="500"/>
                                        <p:tgtEl>
                                          <p:spTgt spid="274"/>
                                        </p:tgtEl>
                                      </p:cBhvr>
                                    </p:animEffect>
                                  </p:childTnLst>
                                </p:cTn>
                              </p:par>
                              <p:par>
                                <p:cTn id="129" presetID="10" presetClass="entr" presetSubtype="0" fill="hold" nodeType="withEffect">
                                  <p:stCondLst>
                                    <p:cond delay="0"/>
                                  </p:stCondLst>
                                  <p:childTnLst>
                                    <p:set>
                                      <p:cBhvr>
                                        <p:cTn id="130" dur="1" fill="hold">
                                          <p:stCondLst>
                                            <p:cond delay="0"/>
                                          </p:stCondLst>
                                        </p:cTn>
                                        <p:tgtEl>
                                          <p:spTgt spid="794"/>
                                        </p:tgtEl>
                                        <p:attrNameLst>
                                          <p:attrName>style.visibility</p:attrName>
                                        </p:attrNameLst>
                                      </p:cBhvr>
                                      <p:to>
                                        <p:strVal val="visible"/>
                                      </p:to>
                                    </p:set>
                                    <p:animEffect transition="in" filter="fade">
                                      <p:cBhvr>
                                        <p:cTn id="131" dur="500"/>
                                        <p:tgtEl>
                                          <p:spTgt spid="794"/>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fade">
                                      <p:cBhvr>
                                        <p:cTn id="136" dur="500"/>
                                        <p:tgtEl>
                                          <p:spTgt spid="47"/>
                                        </p:tgtEl>
                                      </p:cBhvr>
                                    </p:animEffect>
                                  </p:childTnLst>
                                </p:cTn>
                              </p:par>
                              <p:par>
                                <p:cTn id="137" presetID="10" presetClass="entr" presetSubtype="0" fill="hold" nodeType="withEffect">
                                  <p:stCondLst>
                                    <p:cond delay="0"/>
                                  </p:stCondLst>
                                  <p:childTnLst>
                                    <p:set>
                                      <p:cBhvr>
                                        <p:cTn id="138" dur="1" fill="hold">
                                          <p:stCondLst>
                                            <p:cond delay="0"/>
                                          </p:stCondLst>
                                        </p:cTn>
                                        <p:tgtEl>
                                          <p:spTgt spid="305"/>
                                        </p:tgtEl>
                                        <p:attrNameLst>
                                          <p:attrName>style.visibility</p:attrName>
                                        </p:attrNameLst>
                                      </p:cBhvr>
                                      <p:to>
                                        <p:strVal val="visible"/>
                                      </p:to>
                                    </p:set>
                                    <p:animEffect transition="in" filter="fade">
                                      <p:cBhvr>
                                        <p:cTn id="139" dur="500"/>
                                        <p:tgtEl>
                                          <p:spTgt spid="305"/>
                                        </p:tgtEl>
                                      </p:cBhvr>
                                    </p:animEffect>
                                  </p:childTnLst>
                                </p:cTn>
                              </p:par>
                              <p:par>
                                <p:cTn id="140" presetID="10" presetClass="entr" presetSubtype="0" fill="hold" nodeType="withEffect">
                                  <p:stCondLst>
                                    <p:cond delay="0"/>
                                  </p:stCondLst>
                                  <p:childTnLst>
                                    <p:set>
                                      <p:cBhvr>
                                        <p:cTn id="141" dur="1" fill="hold">
                                          <p:stCondLst>
                                            <p:cond delay="0"/>
                                          </p:stCondLst>
                                        </p:cTn>
                                        <p:tgtEl>
                                          <p:spTgt spid="241"/>
                                        </p:tgtEl>
                                        <p:attrNameLst>
                                          <p:attrName>style.visibility</p:attrName>
                                        </p:attrNameLst>
                                      </p:cBhvr>
                                      <p:to>
                                        <p:strVal val="visible"/>
                                      </p:to>
                                    </p:set>
                                    <p:animEffect transition="in" filter="fade">
                                      <p:cBhvr>
                                        <p:cTn id="142" dur="500"/>
                                        <p:tgtEl>
                                          <p:spTgt spid="241"/>
                                        </p:tgtEl>
                                      </p:cBhvr>
                                    </p:animEffect>
                                  </p:childTnLst>
                                </p:cTn>
                              </p:par>
                              <p:par>
                                <p:cTn id="143" presetID="10" presetClass="entr" presetSubtype="0" fill="hold" nodeType="withEffect">
                                  <p:stCondLst>
                                    <p:cond delay="0"/>
                                  </p:stCondLst>
                                  <p:childTnLst>
                                    <p:set>
                                      <p:cBhvr>
                                        <p:cTn id="144" dur="1" fill="hold">
                                          <p:stCondLst>
                                            <p:cond delay="0"/>
                                          </p:stCondLst>
                                        </p:cTn>
                                        <p:tgtEl>
                                          <p:spTgt spid="233"/>
                                        </p:tgtEl>
                                        <p:attrNameLst>
                                          <p:attrName>style.visibility</p:attrName>
                                        </p:attrNameLst>
                                      </p:cBhvr>
                                      <p:to>
                                        <p:strVal val="visible"/>
                                      </p:to>
                                    </p:set>
                                    <p:animEffect transition="in" filter="fade">
                                      <p:cBhvr>
                                        <p:cTn id="145" dur="500"/>
                                        <p:tgtEl>
                                          <p:spTgt spid="23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98"/>
                                        </p:tgtEl>
                                        <p:attrNameLst>
                                          <p:attrName>style.visibility</p:attrName>
                                        </p:attrNameLst>
                                      </p:cBhvr>
                                      <p:to>
                                        <p:strVal val="visible"/>
                                      </p:to>
                                    </p:set>
                                    <p:animEffect transition="in" filter="fade">
                                      <p:cBhvr>
                                        <p:cTn id="148" dur="500"/>
                                        <p:tgtEl>
                                          <p:spTgt spid="798"/>
                                        </p:tgtEl>
                                      </p:cBhvr>
                                    </p:animEffect>
                                  </p:childTnLst>
                                </p:cTn>
                              </p:par>
                              <p:par>
                                <p:cTn id="149" presetID="10" presetClass="entr" presetSubtype="0" fill="hold" nodeType="withEffect">
                                  <p:stCondLst>
                                    <p:cond delay="0"/>
                                  </p:stCondLst>
                                  <p:childTnLst>
                                    <p:set>
                                      <p:cBhvr>
                                        <p:cTn id="150" dur="1" fill="hold">
                                          <p:stCondLst>
                                            <p:cond delay="0"/>
                                          </p:stCondLst>
                                        </p:cTn>
                                        <p:tgtEl>
                                          <p:spTgt spid="797"/>
                                        </p:tgtEl>
                                        <p:attrNameLst>
                                          <p:attrName>style.visibility</p:attrName>
                                        </p:attrNameLst>
                                      </p:cBhvr>
                                      <p:to>
                                        <p:strVal val="visible"/>
                                      </p:to>
                                    </p:set>
                                    <p:animEffect transition="in" filter="fade">
                                      <p:cBhvr>
                                        <p:cTn id="151" dur="500"/>
                                        <p:tgtEl>
                                          <p:spTgt spid="797"/>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823"/>
                                        </p:tgtEl>
                                        <p:attrNameLst>
                                          <p:attrName>style.visibility</p:attrName>
                                        </p:attrNameLst>
                                      </p:cBhvr>
                                      <p:to>
                                        <p:strVal val="visible"/>
                                      </p:to>
                                    </p:set>
                                    <p:animEffect transition="in" filter="fade">
                                      <p:cBhvr>
                                        <p:cTn id="156" dur="500"/>
                                        <p:tgtEl>
                                          <p:spTgt spid="823"/>
                                        </p:tgtEl>
                                      </p:cBhvr>
                                    </p:animEffect>
                                  </p:childTnLst>
                                </p:cTn>
                              </p:par>
                              <p:par>
                                <p:cTn id="157" presetID="10" presetClass="entr" presetSubtype="0" fill="hold" nodeType="withEffect">
                                  <p:stCondLst>
                                    <p:cond delay="0"/>
                                  </p:stCondLst>
                                  <p:childTnLst>
                                    <p:set>
                                      <p:cBhvr>
                                        <p:cTn id="158" dur="1" fill="hold">
                                          <p:stCondLst>
                                            <p:cond delay="0"/>
                                          </p:stCondLst>
                                        </p:cTn>
                                        <p:tgtEl>
                                          <p:spTgt spid="260"/>
                                        </p:tgtEl>
                                        <p:attrNameLst>
                                          <p:attrName>style.visibility</p:attrName>
                                        </p:attrNameLst>
                                      </p:cBhvr>
                                      <p:to>
                                        <p:strVal val="visible"/>
                                      </p:to>
                                    </p:set>
                                    <p:animEffect transition="in" filter="fade">
                                      <p:cBhvr>
                                        <p:cTn id="159" dur="500"/>
                                        <p:tgtEl>
                                          <p:spTgt spid="260"/>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821"/>
                                        </p:tgtEl>
                                        <p:attrNameLst>
                                          <p:attrName>style.visibility</p:attrName>
                                        </p:attrNameLst>
                                      </p:cBhvr>
                                      <p:to>
                                        <p:strVal val="visible"/>
                                      </p:to>
                                    </p:set>
                                    <p:animEffect transition="in" filter="fade">
                                      <p:cBhvr>
                                        <p:cTn id="162" dur="500"/>
                                        <p:tgtEl>
                                          <p:spTgt spid="821"/>
                                        </p:tgtEl>
                                      </p:cBhvr>
                                    </p:animEffect>
                                  </p:childTnLst>
                                </p:cTn>
                              </p:par>
                              <p:par>
                                <p:cTn id="163" presetID="10" presetClass="entr" presetSubtype="0" fill="hold" nodeType="withEffect">
                                  <p:stCondLst>
                                    <p:cond delay="0"/>
                                  </p:stCondLst>
                                  <p:childTnLst>
                                    <p:set>
                                      <p:cBhvr>
                                        <p:cTn id="164" dur="1" fill="hold">
                                          <p:stCondLst>
                                            <p:cond delay="0"/>
                                          </p:stCondLst>
                                        </p:cTn>
                                        <p:tgtEl>
                                          <p:spTgt spid="822"/>
                                        </p:tgtEl>
                                        <p:attrNameLst>
                                          <p:attrName>style.visibility</p:attrName>
                                        </p:attrNameLst>
                                      </p:cBhvr>
                                      <p:to>
                                        <p:strVal val="visible"/>
                                      </p:to>
                                    </p:set>
                                    <p:animEffect transition="in" filter="fade">
                                      <p:cBhvr>
                                        <p:cTn id="165" dur="500"/>
                                        <p:tgtEl>
                                          <p:spTgt spid="822"/>
                                        </p:tgtEl>
                                      </p:cBhvr>
                                    </p:animEffect>
                                  </p:childTnLst>
                                </p:cTn>
                              </p:par>
                              <p:par>
                                <p:cTn id="166" presetID="10" presetClass="entr" presetSubtype="0" fill="hold" nodeType="withEffect">
                                  <p:stCondLst>
                                    <p:cond delay="0"/>
                                  </p:stCondLst>
                                  <p:childTnLst>
                                    <p:set>
                                      <p:cBhvr>
                                        <p:cTn id="167" dur="1" fill="hold">
                                          <p:stCondLst>
                                            <p:cond delay="0"/>
                                          </p:stCondLst>
                                        </p:cTn>
                                        <p:tgtEl>
                                          <p:spTgt spid="824"/>
                                        </p:tgtEl>
                                        <p:attrNameLst>
                                          <p:attrName>style.visibility</p:attrName>
                                        </p:attrNameLst>
                                      </p:cBhvr>
                                      <p:to>
                                        <p:strVal val="visible"/>
                                      </p:to>
                                    </p:set>
                                    <p:animEffect transition="in" filter="fade">
                                      <p:cBhvr>
                                        <p:cTn id="168" dur="500"/>
                                        <p:tgtEl>
                                          <p:spTgt spid="824"/>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186"/>
                                        </p:tgtEl>
                                        <p:attrNameLst>
                                          <p:attrName>style.visibility</p:attrName>
                                        </p:attrNameLst>
                                      </p:cBhvr>
                                      <p:to>
                                        <p:strVal val="visible"/>
                                      </p:to>
                                    </p:set>
                                    <p:animEffect transition="in" filter="fade">
                                      <p:cBhvr>
                                        <p:cTn id="173" dur="500"/>
                                        <p:tgtEl>
                                          <p:spTgt spid="186"/>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85"/>
                                        </p:tgtEl>
                                        <p:attrNameLst>
                                          <p:attrName>style.visibility</p:attrName>
                                        </p:attrNameLst>
                                      </p:cBhvr>
                                      <p:to>
                                        <p:strVal val="visible"/>
                                      </p:to>
                                    </p:set>
                                    <p:animEffect transition="in" filter="fade">
                                      <p:cBhvr>
                                        <p:cTn id="176" dur="500"/>
                                        <p:tgtEl>
                                          <p:spTgt spid="185"/>
                                        </p:tgtEl>
                                      </p:cBhvr>
                                    </p:animEffect>
                                  </p:childTnLst>
                                </p:cTn>
                              </p:par>
                              <p:par>
                                <p:cTn id="177" presetID="10" presetClass="entr" presetSubtype="0" fill="hold" nodeType="withEffect">
                                  <p:stCondLst>
                                    <p:cond delay="0"/>
                                  </p:stCondLst>
                                  <p:childTnLst>
                                    <p:set>
                                      <p:cBhvr>
                                        <p:cTn id="178" dur="1" fill="hold">
                                          <p:stCondLst>
                                            <p:cond delay="0"/>
                                          </p:stCondLst>
                                        </p:cTn>
                                        <p:tgtEl>
                                          <p:spTgt spid="168"/>
                                        </p:tgtEl>
                                        <p:attrNameLst>
                                          <p:attrName>style.visibility</p:attrName>
                                        </p:attrNameLst>
                                      </p:cBhvr>
                                      <p:to>
                                        <p:strVal val="visible"/>
                                      </p:to>
                                    </p:set>
                                    <p:animEffect transition="in" filter="fade">
                                      <p:cBhvr>
                                        <p:cTn id="179" dur="500"/>
                                        <p:tgtEl>
                                          <p:spTgt spid="168"/>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animBg="1"/>
      <p:bldP spid="774" grpId="0" animBg="1"/>
      <p:bldP spid="775" grpId="0" animBg="1"/>
      <p:bldP spid="789" grpId="0" animBg="1"/>
      <p:bldP spid="795" grpId="0"/>
      <p:bldP spid="798" grpId="0" animBg="1"/>
      <p:bldP spid="799" grpId="0" animBg="1"/>
      <p:bldP spid="805" grpId="0" animBg="1"/>
      <p:bldP spid="807" grpId="0" animBg="1"/>
      <p:bldP spid="817" grpId="0" animBg="1"/>
      <p:bldP spid="819" grpId="0"/>
      <p:bldP spid="821" grpId="0" animBg="1"/>
      <p:bldP spid="841" grpId="0" animBg="1"/>
      <p:bldP spid="840" grpId="0"/>
      <p:bldP spid="1038" grpId="0" animBg="1"/>
      <p:bldP spid="185" grpId="0" animBg="1"/>
      <p:bldP spid="47" grpId="0" animBg="1"/>
      <p:bldP spid="245" grpId="0" animBg="1"/>
      <p:bldP spid="247" grpId="0"/>
      <p:bldP spid="823" grpId="0" animBg="1"/>
      <p:bldP spid="300" grpId="0" animBg="1"/>
      <p:bldP spid="832" grpId="0" animBg="1"/>
      <p:bldP spid="3" grpId="0" animBg="1"/>
      <p:bldP spid="167" grpId="0" animBg="1"/>
      <p:bldP spid="192" grpId="0" animBg="1"/>
      <p:bldP spid="197" grpId="0" animBg="1"/>
      <p:bldP spid="212" grpId="0" animBg="1"/>
      <p:bldP spid="173" grpId="0"/>
      <p:bldP spid="17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2378B5E-FAEA-4482-9D32-EC29D939C025}"/>
              </a:ext>
            </a:extLst>
          </p:cNvPr>
          <p:cNvGrpSpPr/>
          <p:nvPr/>
        </p:nvGrpSpPr>
        <p:grpSpPr>
          <a:xfrm>
            <a:off x="455725" y="1530263"/>
            <a:ext cx="8219043" cy="1302494"/>
            <a:chOff x="455725" y="1396151"/>
            <a:chExt cx="8219043" cy="1302494"/>
          </a:xfrm>
        </p:grpSpPr>
        <p:grpSp>
          <p:nvGrpSpPr>
            <p:cNvPr id="90" name="Group 89">
              <a:extLst>
                <a:ext uri="{FF2B5EF4-FFF2-40B4-BE49-F238E27FC236}">
                  <a16:creationId xmlns:a16="http://schemas.microsoft.com/office/drawing/2014/main" id="{A2CDF3FF-4AFC-4278-B420-C07DA408B913}"/>
                </a:ext>
              </a:extLst>
            </p:cNvPr>
            <p:cNvGrpSpPr/>
            <p:nvPr/>
          </p:nvGrpSpPr>
          <p:grpSpPr>
            <a:xfrm>
              <a:off x="455725" y="1396151"/>
              <a:ext cx="8219043" cy="1302494"/>
              <a:chOff x="455725" y="1261241"/>
              <a:chExt cx="8219043" cy="1302494"/>
            </a:xfrm>
          </p:grpSpPr>
          <p:sp>
            <p:nvSpPr>
              <p:cNvPr id="91" name="Rectangle 90">
                <a:extLst>
                  <a:ext uri="{FF2B5EF4-FFF2-40B4-BE49-F238E27FC236}">
                    <a16:creationId xmlns:a16="http://schemas.microsoft.com/office/drawing/2014/main" id="{20C0753A-9B04-4E8F-A34F-CE3095E06ED5}"/>
                  </a:ext>
                </a:extLst>
              </p:cNvPr>
              <p:cNvSpPr/>
              <p:nvPr/>
            </p:nvSpPr>
            <p:spPr bwMode="auto">
              <a:xfrm>
                <a:off x="455725" y="1731892"/>
                <a:ext cx="2060249" cy="2920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672273" rtl="0" eaLnBrk="1" fontAlgn="base" latinLnBrk="0" hangingPunct="1">
                  <a:lnSpc>
                    <a:spcPct val="90000"/>
                  </a:lnSpc>
                  <a:spcBef>
                    <a:spcPts val="588"/>
                  </a:spcBef>
                  <a:spcAft>
                    <a:spcPts val="1176"/>
                  </a:spcAft>
                  <a:buClrTx/>
                  <a:buSzTx/>
                  <a:buFontTx/>
                  <a:buNone/>
                  <a:tabLst/>
                  <a:defRPr/>
                </a:pPr>
                <a:r>
                  <a:rPr kumimoji="0" lang="en-US" sz="1600" b="0" i="0" u="none" strike="noStrike" kern="0" cap="none" spc="0" normalizeH="0" baseline="0" noProof="0" dirty="0" err="1">
                    <a:ln>
                      <a:noFill/>
                    </a:ln>
                    <a:gradFill>
                      <a:gsLst>
                        <a:gs pos="83000">
                          <a:srgbClr val="0078D3"/>
                        </a:gs>
                        <a:gs pos="100000">
                          <a:srgbClr val="0078D3"/>
                        </a:gs>
                      </a:gsLst>
                      <a:lin ang="5400000" scaled="1"/>
                    </a:gradFill>
                    <a:effectLst/>
                    <a:uLnTx/>
                    <a:uFillTx/>
                    <a:latin typeface="Segoe UI Semibold"/>
                    <a:ea typeface="+mn-ea"/>
                    <a:cs typeface="Segoe UI" pitchFamily="34" charset="0"/>
                  </a:rPr>
                  <a:t>工业方案</a:t>
                </a:r>
                <a:endParaRPr kumimoji="0" lang="en-US" sz="1600" b="0" i="0" u="none" strike="noStrike" kern="0" cap="none" spc="0" normalizeH="0" baseline="0" noProof="0" dirty="0">
                  <a:ln>
                    <a:noFill/>
                  </a:ln>
                  <a:gradFill>
                    <a:gsLst>
                      <a:gs pos="83000">
                        <a:srgbClr val="0078D3"/>
                      </a:gs>
                      <a:gs pos="100000">
                        <a:srgbClr val="0078D3"/>
                      </a:gs>
                    </a:gsLst>
                    <a:lin ang="5400000" scaled="1"/>
                  </a:gradFill>
                  <a:effectLst/>
                  <a:uLnTx/>
                  <a:uFillTx/>
                  <a:latin typeface="Segoe UI Semibold"/>
                  <a:ea typeface="+mn-ea"/>
                  <a:cs typeface="Segoe UI" pitchFamily="34" charset="0"/>
                </a:endParaRPr>
              </a:p>
            </p:txBody>
          </p:sp>
          <p:cxnSp>
            <p:nvCxnSpPr>
              <p:cNvPr id="92" name="Straight Connector 91">
                <a:extLst>
                  <a:ext uri="{FF2B5EF4-FFF2-40B4-BE49-F238E27FC236}">
                    <a16:creationId xmlns:a16="http://schemas.microsoft.com/office/drawing/2014/main" id="{2733F103-D738-4BDE-88A1-1426C87FED92}"/>
                  </a:ext>
                </a:extLst>
              </p:cNvPr>
              <p:cNvCxnSpPr>
                <a:cxnSpLocks/>
              </p:cNvCxnSpPr>
              <p:nvPr/>
            </p:nvCxnSpPr>
            <p:spPr>
              <a:xfrm>
                <a:off x="476543" y="2562674"/>
                <a:ext cx="8198225" cy="0"/>
              </a:xfrm>
              <a:prstGeom prst="line">
                <a:avLst/>
              </a:prstGeom>
              <a:noFill/>
              <a:ln w="19050" cap="flat" cmpd="sng" algn="ctr">
                <a:solidFill>
                  <a:srgbClr val="EBEBEB"/>
                </a:solidFill>
                <a:prstDash val="solid"/>
                <a:headEnd type="none" w="med" len="med"/>
                <a:tailEnd type="none" w="med" len="med"/>
              </a:ln>
              <a:effectLst/>
            </p:spPr>
          </p:cxnSp>
          <p:grpSp>
            <p:nvGrpSpPr>
              <p:cNvPr id="93" name="Group 92">
                <a:extLst>
                  <a:ext uri="{FF2B5EF4-FFF2-40B4-BE49-F238E27FC236}">
                    <a16:creationId xmlns:a16="http://schemas.microsoft.com/office/drawing/2014/main" id="{50C4F859-D5EC-4534-B5F3-65FF2B201511}"/>
                  </a:ext>
                </a:extLst>
              </p:cNvPr>
              <p:cNvGrpSpPr/>
              <p:nvPr/>
            </p:nvGrpSpPr>
            <p:grpSpPr>
              <a:xfrm>
                <a:off x="3506722" y="1261241"/>
                <a:ext cx="5168046" cy="1302494"/>
                <a:chOff x="3506722" y="1261241"/>
                <a:chExt cx="5168046" cy="1302494"/>
              </a:xfrm>
            </p:grpSpPr>
            <p:sp>
              <p:nvSpPr>
                <p:cNvPr id="94" name="Trapezoid 93">
                  <a:extLst>
                    <a:ext uri="{FF2B5EF4-FFF2-40B4-BE49-F238E27FC236}">
                      <a16:creationId xmlns:a16="http://schemas.microsoft.com/office/drawing/2014/main" id="{38B0E868-666E-4199-A336-2FB3FCCF1D84}"/>
                    </a:ext>
                  </a:extLst>
                </p:cNvPr>
                <p:cNvSpPr/>
                <p:nvPr/>
              </p:nvSpPr>
              <p:spPr bwMode="auto">
                <a:xfrm>
                  <a:off x="3506722" y="1261241"/>
                  <a:ext cx="5168046" cy="1302494"/>
                </a:xfrm>
                <a:prstGeom prst="trapezoid">
                  <a:avLst>
                    <a:gd name="adj" fmla="val 59740"/>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5892044C-7BF9-4F2F-94DA-C6CE84BEA940}"/>
                    </a:ext>
                  </a:extLst>
                </p:cNvPr>
                <p:cNvGrpSpPr/>
                <p:nvPr/>
              </p:nvGrpSpPr>
              <p:grpSpPr>
                <a:xfrm>
                  <a:off x="5862688" y="1430281"/>
                  <a:ext cx="663754" cy="585133"/>
                  <a:chOff x="4908937" y="1611019"/>
                  <a:chExt cx="663754" cy="585133"/>
                </a:xfrm>
              </p:grpSpPr>
              <p:pic>
                <p:nvPicPr>
                  <p:cNvPr id="128" name="Picture 127">
                    <a:extLst>
                      <a:ext uri="{FF2B5EF4-FFF2-40B4-BE49-F238E27FC236}">
                        <a16:creationId xmlns:a16="http://schemas.microsoft.com/office/drawing/2014/main" id="{9E706026-E340-4C6A-8721-CB3743ED9EE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65761" y="1611019"/>
                    <a:ext cx="350107" cy="350106"/>
                  </a:xfrm>
                  <a:prstGeom prst="rect">
                    <a:avLst/>
                  </a:prstGeom>
                </p:spPr>
              </p:pic>
              <p:sp>
                <p:nvSpPr>
                  <p:cNvPr id="129" name="Rectangle 128">
                    <a:extLst>
                      <a:ext uri="{FF2B5EF4-FFF2-40B4-BE49-F238E27FC236}">
                        <a16:creationId xmlns:a16="http://schemas.microsoft.com/office/drawing/2014/main" id="{0361119A-D18D-4299-BE0D-B9382AC7F030}"/>
                      </a:ext>
                    </a:extLst>
                  </p:cNvPr>
                  <p:cNvSpPr/>
                  <p:nvPr/>
                </p:nvSpPr>
                <p:spPr bwMode="auto">
                  <a:xfrm>
                    <a:off x="4908937" y="2043803"/>
                    <a:ext cx="663754" cy="15234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Segoe UI Semibold"/>
                        <a:ea typeface="+mn-ea"/>
                        <a:cs typeface="+mn-cs"/>
                      </a:rPr>
                      <a:t>零售业</a:t>
                    </a:r>
                    <a:endParaRPr kumimoji="0" lang="en-US" sz="11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96" name="Group 95">
                  <a:extLst>
                    <a:ext uri="{FF2B5EF4-FFF2-40B4-BE49-F238E27FC236}">
                      <a16:creationId xmlns:a16="http://schemas.microsoft.com/office/drawing/2014/main" id="{23108038-80C5-497E-BC83-3B9637DDC6A6}"/>
                    </a:ext>
                  </a:extLst>
                </p:cNvPr>
                <p:cNvGrpSpPr/>
                <p:nvPr/>
              </p:nvGrpSpPr>
              <p:grpSpPr>
                <a:xfrm>
                  <a:off x="5540734" y="1903294"/>
                  <a:ext cx="282129" cy="595014"/>
                  <a:chOff x="5033792" y="1768281"/>
                  <a:chExt cx="282129" cy="595014"/>
                </a:xfrm>
              </p:grpSpPr>
              <p:grpSp>
                <p:nvGrpSpPr>
                  <p:cNvPr id="115" name="Graphic 2">
                    <a:extLst>
                      <a:ext uri="{FF2B5EF4-FFF2-40B4-BE49-F238E27FC236}">
                        <a16:creationId xmlns:a16="http://schemas.microsoft.com/office/drawing/2014/main" id="{C777D2AC-66F8-4260-B260-2C6172199F09}"/>
                      </a:ext>
                    </a:extLst>
                  </p:cNvPr>
                  <p:cNvGrpSpPr/>
                  <p:nvPr/>
                </p:nvGrpSpPr>
                <p:grpSpPr>
                  <a:xfrm>
                    <a:off x="5053353" y="1768281"/>
                    <a:ext cx="243005" cy="372608"/>
                    <a:chOff x="5557492" y="4674021"/>
                    <a:chExt cx="454548" cy="696974"/>
                  </a:xfrm>
                  <a:solidFill>
                    <a:srgbClr val="50E6FF"/>
                  </a:solidFill>
                </p:grpSpPr>
                <p:sp>
                  <p:nvSpPr>
                    <p:cNvPr id="117" name="Freeform: Shape 116">
                      <a:extLst>
                        <a:ext uri="{FF2B5EF4-FFF2-40B4-BE49-F238E27FC236}">
                          <a16:creationId xmlns:a16="http://schemas.microsoft.com/office/drawing/2014/main" id="{8FB83CAB-1BC9-425F-8C8E-6052966E5940}"/>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rgbClr val="0078D3"/>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E1F2C120-9912-444B-929F-DAF880D36BC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rgbClr val="0078D3"/>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3EAD274-3088-4925-B0B8-F6815EBD7AC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659FDF31-EC50-4B21-AFCE-8E39F0AD2811}"/>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1E245A9C-6C34-47AA-BDF0-E2840570908D}"/>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00E2B4D-60AB-4AE0-B085-F5D757A82DFA}"/>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A371A0BE-441C-4D5D-8EFA-ADF033F8BB7E}"/>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4CB07935-6048-43C7-997B-D8A20FF7FE05}"/>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rgbClr val="0078D3"/>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1E47954A-3BC3-4D8B-A659-B5F7C9539493}"/>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A0E1FEA7-87C8-4196-BC66-A057B0B9A3D9}"/>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rgbClr val="0078D3"/>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6D0C7DB-AB58-4AB2-B2CF-DE63DF741260}"/>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rgbClr val="0078D3"/>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1C2A1E5-05BA-4C05-8CBE-EC0083A8A62E}"/>
                      </a:ext>
                    </a:extLst>
                  </p:cNvPr>
                  <p:cNvSpPr/>
                  <p:nvPr/>
                </p:nvSpPr>
                <p:spPr bwMode="auto">
                  <a:xfrm>
                    <a:off x="5033792" y="2210946"/>
                    <a:ext cx="282129" cy="15234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Segoe UI Semibold"/>
                        <a:ea typeface="+mn-ea"/>
                        <a:cs typeface="+mn-cs"/>
                      </a:rPr>
                      <a:t>农业</a:t>
                    </a:r>
                    <a:endParaRPr kumimoji="0" lang="en-US" sz="11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97" name="Group 96">
                  <a:extLst>
                    <a:ext uri="{FF2B5EF4-FFF2-40B4-BE49-F238E27FC236}">
                      <a16:creationId xmlns:a16="http://schemas.microsoft.com/office/drawing/2014/main" id="{326878CA-E44C-46C5-BCBC-A4F761113684}"/>
                    </a:ext>
                  </a:extLst>
                </p:cNvPr>
                <p:cNvGrpSpPr/>
                <p:nvPr/>
              </p:nvGrpSpPr>
              <p:grpSpPr>
                <a:xfrm>
                  <a:off x="6556784" y="1933717"/>
                  <a:ext cx="282129" cy="564591"/>
                  <a:chOff x="6622235" y="1599307"/>
                  <a:chExt cx="282129" cy="564591"/>
                </a:xfrm>
              </p:grpSpPr>
              <p:grpSp>
                <p:nvGrpSpPr>
                  <p:cNvPr id="111" name="Graphic 149">
                    <a:extLst>
                      <a:ext uri="{FF2B5EF4-FFF2-40B4-BE49-F238E27FC236}">
                        <a16:creationId xmlns:a16="http://schemas.microsoft.com/office/drawing/2014/main" id="{99AA0FED-007A-4BF8-ACE6-D0B1B630F6BA}"/>
                      </a:ext>
                    </a:extLst>
                  </p:cNvPr>
                  <p:cNvGrpSpPr/>
                  <p:nvPr/>
                </p:nvGrpSpPr>
                <p:grpSpPr>
                  <a:xfrm>
                    <a:off x="6680380" y="1599307"/>
                    <a:ext cx="165830" cy="311762"/>
                    <a:chOff x="5794153" y="2355249"/>
                    <a:chExt cx="310191" cy="583160"/>
                  </a:xfrm>
                </p:grpSpPr>
                <p:sp>
                  <p:nvSpPr>
                    <p:cNvPr id="113" name="Freeform: Shape 112">
                      <a:extLst>
                        <a:ext uri="{FF2B5EF4-FFF2-40B4-BE49-F238E27FC236}">
                          <a16:creationId xmlns:a16="http://schemas.microsoft.com/office/drawing/2014/main" id="{BDC0BB46-5D52-4ECA-AF62-1AB31981ACF4}"/>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rgbClr val="0078D3"/>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CACA98D9-C573-4092-95E8-53AA1F9826F3}"/>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rgbClr val="50E6FF"/>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grpSp>
              <p:sp>
                <p:nvSpPr>
                  <p:cNvPr id="112" name="Rectangle 111">
                    <a:extLst>
                      <a:ext uri="{FF2B5EF4-FFF2-40B4-BE49-F238E27FC236}">
                        <a16:creationId xmlns:a16="http://schemas.microsoft.com/office/drawing/2014/main" id="{DBFCCE14-3496-4715-843C-4E0E6AEB5D1E}"/>
                      </a:ext>
                    </a:extLst>
                  </p:cNvPr>
                  <p:cNvSpPr/>
                  <p:nvPr/>
                </p:nvSpPr>
                <p:spPr bwMode="auto">
                  <a:xfrm>
                    <a:off x="6622235" y="2011549"/>
                    <a:ext cx="282129" cy="15234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Segoe UI Semibold"/>
                        <a:ea typeface="+mn-ea"/>
                        <a:cs typeface="+mn-cs"/>
                      </a:rPr>
                      <a:t>能源</a:t>
                    </a:r>
                    <a:endParaRPr kumimoji="0" lang="en-US" sz="11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98" name="Group 97">
                  <a:extLst>
                    <a:ext uri="{FF2B5EF4-FFF2-40B4-BE49-F238E27FC236}">
                      <a16:creationId xmlns:a16="http://schemas.microsoft.com/office/drawing/2014/main" id="{900CDF63-5366-4156-B938-B0C7105EEBA2}"/>
                    </a:ext>
                  </a:extLst>
                </p:cNvPr>
                <p:cNvGrpSpPr/>
                <p:nvPr/>
              </p:nvGrpSpPr>
              <p:grpSpPr>
                <a:xfrm>
                  <a:off x="4601390" y="1431651"/>
                  <a:ext cx="564257" cy="583763"/>
                  <a:chOff x="7280879" y="1580135"/>
                  <a:chExt cx="564257" cy="583763"/>
                </a:xfrm>
              </p:grpSpPr>
              <p:pic>
                <p:nvPicPr>
                  <p:cNvPr id="109" name="Picture 108">
                    <a:extLst>
                      <a:ext uri="{FF2B5EF4-FFF2-40B4-BE49-F238E27FC236}">
                        <a16:creationId xmlns:a16="http://schemas.microsoft.com/office/drawing/2014/main" id="{F466842B-87E1-4B8F-BD44-DFF30CB42DC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87952" y="1580135"/>
                    <a:ext cx="350107" cy="350106"/>
                  </a:xfrm>
                  <a:prstGeom prst="rect">
                    <a:avLst/>
                  </a:prstGeom>
                </p:spPr>
              </p:pic>
              <p:sp>
                <p:nvSpPr>
                  <p:cNvPr id="110" name="Rectangle 109">
                    <a:extLst>
                      <a:ext uri="{FF2B5EF4-FFF2-40B4-BE49-F238E27FC236}">
                        <a16:creationId xmlns:a16="http://schemas.microsoft.com/office/drawing/2014/main" id="{769A93E7-F192-44B0-A533-89AE854F9838}"/>
                      </a:ext>
                    </a:extLst>
                  </p:cNvPr>
                  <p:cNvSpPr/>
                  <p:nvPr/>
                </p:nvSpPr>
                <p:spPr bwMode="auto">
                  <a:xfrm>
                    <a:off x="7280879" y="2011549"/>
                    <a:ext cx="564257" cy="15234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100" dirty="0" err="1">
                        <a:solidFill>
                          <a:srgbClr val="000000"/>
                        </a:solidFill>
                        <a:latin typeface="Segoe UI Semibold"/>
                      </a:rPr>
                      <a:t>智能城市</a:t>
                    </a:r>
                    <a:endParaRPr kumimoji="0" lang="en-US" sz="11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99" name="Group 98">
                  <a:extLst>
                    <a:ext uri="{FF2B5EF4-FFF2-40B4-BE49-F238E27FC236}">
                      <a16:creationId xmlns:a16="http://schemas.microsoft.com/office/drawing/2014/main" id="{95CDBC3C-84DC-400C-92EA-98DD9F1C67B7}"/>
                    </a:ext>
                  </a:extLst>
                </p:cNvPr>
                <p:cNvGrpSpPr/>
                <p:nvPr/>
              </p:nvGrpSpPr>
              <p:grpSpPr>
                <a:xfrm>
                  <a:off x="7161724" y="1462535"/>
                  <a:ext cx="317748" cy="552879"/>
                  <a:chOff x="8315632" y="1611019"/>
                  <a:chExt cx="317748" cy="552879"/>
                </a:xfrm>
              </p:grpSpPr>
              <p:pic>
                <p:nvPicPr>
                  <p:cNvPr id="107" name="Picture 106">
                    <a:extLst>
                      <a:ext uri="{FF2B5EF4-FFF2-40B4-BE49-F238E27FC236}">
                        <a16:creationId xmlns:a16="http://schemas.microsoft.com/office/drawing/2014/main" id="{C73F0BCF-2868-4E86-81AF-F00533163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15632" y="1611019"/>
                    <a:ext cx="317748" cy="288336"/>
                  </a:xfrm>
                  <a:prstGeom prst="rect">
                    <a:avLst/>
                  </a:prstGeom>
                </p:spPr>
              </p:pic>
              <p:sp>
                <p:nvSpPr>
                  <p:cNvPr id="108" name="Rectangle 107">
                    <a:extLst>
                      <a:ext uri="{FF2B5EF4-FFF2-40B4-BE49-F238E27FC236}">
                        <a16:creationId xmlns:a16="http://schemas.microsoft.com/office/drawing/2014/main" id="{8BE3AC10-CA44-41AC-864F-B9057B72190C}"/>
                      </a:ext>
                    </a:extLst>
                  </p:cNvPr>
                  <p:cNvSpPr/>
                  <p:nvPr/>
                </p:nvSpPr>
                <p:spPr bwMode="auto">
                  <a:xfrm>
                    <a:off x="8333441" y="2011549"/>
                    <a:ext cx="282129" cy="15234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Segoe UI Semibold"/>
                        <a:ea typeface="+mn-ea"/>
                        <a:cs typeface="+mn-cs"/>
                      </a:rPr>
                      <a:t>医保</a:t>
                    </a:r>
                    <a:endParaRPr kumimoji="0" lang="en-US" sz="11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100" name="Group 99">
                  <a:extLst>
                    <a:ext uri="{FF2B5EF4-FFF2-40B4-BE49-F238E27FC236}">
                      <a16:creationId xmlns:a16="http://schemas.microsoft.com/office/drawing/2014/main" id="{5FF7E323-F203-4F65-BBFA-F549EAF62A4C}"/>
                    </a:ext>
                  </a:extLst>
                </p:cNvPr>
                <p:cNvGrpSpPr/>
                <p:nvPr/>
              </p:nvGrpSpPr>
              <p:grpSpPr>
                <a:xfrm>
                  <a:off x="7801501" y="1968150"/>
                  <a:ext cx="423190" cy="530158"/>
                  <a:chOff x="9155662" y="1633740"/>
                  <a:chExt cx="423190" cy="530158"/>
                </a:xfrm>
              </p:grpSpPr>
              <p:grpSp>
                <p:nvGrpSpPr>
                  <p:cNvPr id="101" name="Graphic 56">
                    <a:extLst>
                      <a:ext uri="{FF2B5EF4-FFF2-40B4-BE49-F238E27FC236}">
                        <a16:creationId xmlns:a16="http://schemas.microsoft.com/office/drawing/2014/main" id="{4B27A1FA-192B-4EE4-8BCF-B86B0696DE4B}"/>
                      </a:ext>
                    </a:extLst>
                  </p:cNvPr>
                  <p:cNvGrpSpPr/>
                  <p:nvPr/>
                </p:nvGrpSpPr>
                <p:grpSpPr>
                  <a:xfrm>
                    <a:off x="9155662" y="1633740"/>
                    <a:ext cx="423190" cy="242895"/>
                    <a:chOff x="8840368" y="2355248"/>
                    <a:chExt cx="791596" cy="454343"/>
                  </a:xfrm>
                  <a:solidFill>
                    <a:srgbClr val="50E6FF"/>
                  </a:solidFill>
                </p:grpSpPr>
                <p:sp>
                  <p:nvSpPr>
                    <p:cNvPr id="103" name="Freeform: Shape 102">
                      <a:extLst>
                        <a:ext uri="{FF2B5EF4-FFF2-40B4-BE49-F238E27FC236}">
                          <a16:creationId xmlns:a16="http://schemas.microsoft.com/office/drawing/2014/main" id="{C4067339-2108-449A-AD4C-453712848C05}"/>
                        </a:ext>
                      </a:extLst>
                    </p:cNvPr>
                    <p:cNvSpPr/>
                    <p:nvPr/>
                  </p:nvSpPr>
                  <p:spPr>
                    <a:xfrm>
                      <a:off x="8840368" y="2355248"/>
                      <a:ext cx="581029" cy="400051"/>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rgbClr val="0078D3"/>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B3082B4-333D-4646-A1CE-392D8D5AA60A}"/>
                        </a:ext>
                      </a:extLst>
                    </p:cNvPr>
                    <p:cNvSpPr/>
                    <p:nvPr/>
                  </p:nvSpPr>
                  <p:spPr>
                    <a:xfrm>
                      <a:off x="8906092" y="2714342"/>
                      <a:ext cx="95250" cy="95249"/>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rgbClr val="0078D3"/>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E06D08C-0CF5-4281-A13A-8BB5080A4E92}"/>
                        </a:ext>
                      </a:extLst>
                    </p:cNvPr>
                    <p:cNvSpPr/>
                    <p:nvPr/>
                  </p:nvSpPr>
                  <p:spPr>
                    <a:xfrm>
                      <a:off x="9422412" y="2431448"/>
                      <a:ext cx="209552" cy="323851"/>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9BC47CF9-4DCB-4174-8A18-E76111530BB0}"/>
                        </a:ext>
                      </a:extLst>
                    </p:cNvPr>
                    <p:cNvSpPr/>
                    <p:nvPr/>
                  </p:nvSpPr>
                  <p:spPr>
                    <a:xfrm>
                      <a:off x="9477595" y="2714342"/>
                      <a:ext cx="95250" cy="95249"/>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rgbClr val="0078D3"/>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5715C2AC-31B4-46F3-895F-BB0A42136A18}"/>
                      </a:ext>
                    </a:extLst>
                  </p:cNvPr>
                  <p:cNvSpPr/>
                  <p:nvPr/>
                </p:nvSpPr>
                <p:spPr bwMode="auto">
                  <a:xfrm>
                    <a:off x="9226214" y="2011549"/>
                    <a:ext cx="282129" cy="15234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Segoe UI Semibold"/>
                        <a:ea typeface="+mn-ea"/>
                        <a:cs typeface="+mn-cs"/>
                      </a:rPr>
                      <a:t>交通</a:t>
                    </a:r>
                    <a:endParaRPr kumimoji="0" lang="en-US" sz="11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grpSp>
        <p:grpSp>
          <p:nvGrpSpPr>
            <p:cNvPr id="130" name="Group 129">
              <a:extLst>
                <a:ext uri="{FF2B5EF4-FFF2-40B4-BE49-F238E27FC236}">
                  <a16:creationId xmlns:a16="http://schemas.microsoft.com/office/drawing/2014/main" id="{627A62E2-CC33-4C63-BCF6-82BDEEB83851}"/>
                </a:ext>
              </a:extLst>
            </p:cNvPr>
            <p:cNvGrpSpPr/>
            <p:nvPr/>
          </p:nvGrpSpPr>
          <p:grpSpPr>
            <a:xfrm>
              <a:off x="4030564" y="2068630"/>
              <a:ext cx="423193" cy="564588"/>
              <a:chOff x="4293315" y="1599309"/>
              <a:chExt cx="423193" cy="564588"/>
            </a:xfrm>
          </p:grpSpPr>
          <p:grpSp>
            <p:nvGrpSpPr>
              <p:cNvPr id="131" name="Graphic 145">
                <a:extLst>
                  <a:ext uri="{FF2B5EF4-FFF2-40B4-BE49-F238E27FC236}">
                    <a16:creationId xmlns:a16="http://schemas.microsoft.com/office/drawing/2014/main" id="{58D42067-F60F-43F2-80A2-F7A487C1C40E}"/>
                  </a:ext>
                </a:extLst>
              </p:cNvPr>
              <p:cNvGrpSpPr/>
              <p:nvPr/>
            </p:nvGrpSpPr>
            <p:grpSpPr>
              <a:xfrm>
                <a:off x="4355565" y="1599309"/>
                <a:ext cx="293601" cy="295837"/>
                <a:chOff x="11175069" y="3543859"/>
                <a:chExt cx="549190" cy="553374"/>
              </a:xfrm>
            </p:grpSpPr>
            <p:sp>
              <p:nvSpPr>
                <p:cNvPr id="133" name="Freeform: Shape 132">
                  <a:extLst>
                    <a:ext uri="{FF2B5EF4-FFF2-40B4-BE49-F238E27FC236}">
                      <a16:creationId xmlns:a16="http://schemas.microsoft.com/office/drawing/2014/main" id="{D1263659-BECC-404F-BEF2-686761623982}"/>
                    </a:ext>
                  </a:extLst>
                </p:cNvPr>
                <p:cNvSpPr/>
                <p:nvPr/>
              </p:nvSpPr>
              <p:spPr>
                <a:xfrm>
                  <a:off x="11175069" y="3543859"/>
                  <a:ext cx="516487" cy="527024"/>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rgbClr val="50E6FF"/>
                </a:solidFill>
                <a:ln w="104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8D01A4B2-CD5A-45A3-B1AC-838D24E4AB3E}"/>
                    </a:ext>
                  </a:extLst>
                </p:cNvPr>
                <p:cNvSpPr/>
                <p:nvPr/>
              </p:nvSpPr>
              <p:spPr>
                <a:xfrm>
                  <a:off x="11334261" y="3707235"/>
                  <a:ext cx="389998" cy="389998"/>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rgbClr val="0078D3"/>
                </a:solidFill>
                <a:ln w="104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grpSp>
          <p:sp>
            <p:nvSpPr>
              <p:cNvPr id="132" name="Rectangle 131">
                <a:extLst>
                  <a:ext uri="{FF2B5EF4-FFF2-40B4-BE49-F238E27FC236}">
                    <a16:creationId xmlns:a16="http://schemas.microsoft.com/office/drawing/2014/main" id="{6CCFE7EA-F6BE-42CB-A45E-E12F986F71A0}"/>
                  </a:ext>
                </a:extLst>
              </p:cNvPr>
              <p:cNvSpPr/>
              <p:nvPr/>
            </p:nvSpPr>
            <p:spPr bwMode="auto">
              <a:xfrm>
                <a:off x="4293315" y="2011548"/>
                <a:ext cx="423193" cy="15234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Segoe UI Semibold"/>
                    <a:ea typeface="+mn-ea"/>
                    <a:cs typeface="+mn-cs"/>
                  </a:rPr>
                  <a:t>制造业</a:t>
                </a:r>
                <a:endParaRPr kumimoji="0" lang="en-US" sz="11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grpSp>
        <p:nvGrpSpPr>
          <p:cNvPr id="156" name="Group 155">
            <a:extLst>
              <a:ext uri="{FF2B5EF4-FFF2-40B4-BE49-F238E27FC236}">
                <a16:creationId xmlns:a16="http://schemas.microsoft.com/office/drawing/2014/main" id="{C46B3F48-0B0E-4F1B-B7EF-177875DEFD10}"/>
              </a:ext>
            </a:extLst>
          </p:cNvPr>
          <p:cNvGrpSpPr/>
          <p:nvPr/>
        </p:nvGrpSpPr>
        <p:grpSpPr>
          <a:xfrm>
            <a:off x="455724" y="2946640"/>
            <a:ext cx="8630344" cy="615860"/>
            <a:chOff x="455724" y="2677618"/>
            <a:chExt cx="8630344" cy="615860"/>
          </a:xfrm>
        </p:grpSpPr>
        <p:sp>
          <p:nvSpPr>
            <p:cNvPr id="157" name="Rectangle 156">
              <a:extLst>
                <a:ext uri="{FF2B5EF4-FFF2-40B4-BE49-F238E27FC236}">
                  <a16:creationId xmlns:a16="http://schemas.microsoft.com/office/drawing/2014/main" id="{EE434D22-6F56-4FB6-A341-2B1DE53582F8}"/>
                </a:ext>
              </a:extLst>
            </p:cNvPr>
            <p:cNvSpPr/>
            <p:nvPr/>
          </p:nvSpPr>
          <p:spPr bwMode="auto">
            <a:xfrm>
              <a:off x="455724" y="2874791"/>
              <a:ext cx="2309108" cy="2519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672273" rtl="0" eaLnBrk="1" fontAlgn="base" latinLnBrk="0" hangingPunct="1">
                <a:lnSpc>
                  <a:spcPct val="90000"/>
                </a:lnSpc>
                <a:spcBef>
                  <a:spcPts val="588"/>
                </a:spcBef>
                <a:spcAft>
                  <a:spcPts val="1176"/>
                </a:spcAft>
                <a:buClrTx/>
                <a:buSzTx/>
                <a:buFontTx/>
                <a:buNone/>
                <a:tabLst/>
                <a:defRPr/>
              </a:pPr>
              <a:r>
                <a:rPr kumimoji="0" lang="en-US" sz="1600" b="0" i="0" u="none" strike="noStrike" kern="0" cap="none" spc="0" normalizeH="0" baseline="0" noProof="0" dirty="0" err="1">
                  <a:ln>
                    <a:noFill/>
                  </a:ln>
                  <a:gradFill>
                    <a:gsLst>
                      <a:gs pos="83000">
                        <a:srgbClr val="0078D3"/>
                      </a:gs>
                      <a:gs pos="100000">
                        <a:srgbClr val="0078D3"/>
                      </a:gs>
                    </a:gsLst>
                    <a:lin ang="5400000" scaled="1"/>
                  </a:gradFill>
                  <a:effectLst/>
                  <a:uLnTx/>
                  <a:uFillTx/>
                  <a:latin typeface="Segoe UI Semibold"/>
                  <a:ea typeface="+mn-ea"/>
                  <a:cs typeface="Segoe UI" pitchFamily="34" charset="0"/>
                </a:rPr>
                <a:t>业务整合</a:t>
              </a:r>
              <a:endParaRPr kumimoji="0" lang="en-US" sz="1600" b="0" i="0" u="none" strike="noStrike" kern="0" cap="none" spc="0" normalizeH="0" baseline="0" noProof="0" dirty="0">
                <a:ln>
                  <a:noFill/>
                </a:ln>
                <a:gradFill>
                  <a:gsLst>
                    <a:gs pos="83000">
                      <a:srgbClr val="0078D3"/>
                    </a:gs>
                    <a:gs pos="100000">
                      <a:srgbClr val="0078D3"/>
                    </a:gs>
                  </a:gsLst>
                  <a:lin ang="5400000" scaled="1"/>
                </a:gradFill>
                <a:effectLst/>
                <a:uLnTx/>
                <a:uFillTx/>
                <a:latin typeface="Segoe UI Semibold"/>
                <a:ea typeface="+mn-ea"/>
                <a:cs typeface="Segoe UI" pitchFamily="34" charset="0"/>
              </a:endParaRPr>
            </a:p>
          </p:txBody>
        </p:sp>
        <p:grpSp>
          <p:nvGrpSpPr>
            <p:cNvPr id="158" name="Group 157">
              <a:extLst>
                <a:ext uri="{FF2B5EF4-FFF2-40B4-BE49-F238E27FC236}">
                  <a16:creationId xmlns:a16="http://schemas.microsoft.com/office/drawing/2014/main" id="{F9F95988-B76A-4BB4-8126-A235E669AB64}"/>
                </a:ext>
              </a:extLst>
            </p:cNvPr>
            <p:cNvGrpSpPr/>
            <p:nvPr/>
          </p:nvGrpSpPr>
          <p:grpSpPr>
            <a:xfrm>
              <a:off x="3105932" y="2677618"/>
              <a:ext cx="5980136" cy="614800"/>
              <a:chOff x="3766782" y="2303550"/>
              <a:chExt cx="5980136" cy="614800"/>
            </a:xfrm>
          </p:grpSpPr>
          <p:sp>
            <p:nvSpPr>
              <p:cNvPr id="160" name="Trapezoid 159">
                <a:extLst>
                  <a:ext uri="{FF2B5EF4-FFF2-40B4-BE49-F238E27FC236}">
                    <a16:creationId xmlns:a16="http://schemas.microsoft.com/office/drawing/2014/main" id="{2D0BDB01-E7D5-40FB-BD6E-5A03FD88BF09}"/>
                  </a:ext>
                </a:extLst>
              </p:cNvPr>
              <p:cNvSpPr/>
              <p:nvPr/>
            </p:nvSpPr>
            <p:spPr bwMode="auto">
              <a:xfrm>
                <a:off x="3766782" y="2303550"/>
                <a:ext cx="5980136" cy="614800"/>
              </a:xfrm>
              <a:prstGeom prst="trapezoid">
                <a:avLst>
                  <a:gd name="adj" fmla="val 59740"/>
                </a:avLst>
              </a:prstGeom>
              <a:solidFill>
                <a:schemeClr val="accent5">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8E8902E6-32C6-485E-822D-771666349737}"/>
                  </a:ext>
                </a:extLst>
              </p:cNvPr>
              <p:cNvGrpSpPr/>
              <p:nvPr/>
            </p:nvGrpSpPr>
            <p:grpSpPr>
              <a:xfrm>
                <a:off x="4494386" y="2421958"/>
                <a:ext cx="4477834" cy="353917"/>
                <a:chOff x="4314022" y="2421958"/>
                <a:chExt cx="4477834" cy="353917"/>
              </a:xfrm>
            </p:grpSpPr>
            <p:sp>
              <p:nvSpPr>
                <p:cNvPr id="164" name="Rectangle 163">
                  <a:extLst>
                    <a:ext uri="{FF2B5EF4-FFF2-40B4-BE49-F238E27FC236}">
                      <a16:creationId xmlns:a16="http://schemas.microsoft.com/office/drawing/2014/main" id="{32215510-0823-4057-AB52-D16B7BB43F12}"/>
                    </a:ext>
                  </a:extLst>
                </p:cNvPr>
                <p:cNvSpPr/>
                <p:nvPr/>
              </p:nvSpPr>
              <p:spPr bwMode="auto">
                <a:xfrm>
                  <a:off x="7493129" y="2421958"/>
                  <a:ext cx="1298727" cy="3539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27" tIns="91427" rIns="91427" bIns="91427"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Segoe UI" pitchFamily="34" charset="0"/>
                    </a:rPr>
                    <a:t>3</a:t>
                  </a:r>
                  <a:r>
                    <a:rPr kumimoji="0" lang="en-US" sz="1100" b="0" i="0" u="none" strike="noStrike" kern="0" cap="none" spc="0" normalizeH="0" baseline="30000" noProof="0" dirty="0">
                      <a:ln>
                        <a:noFill/>
                      </a:ln>
                      <a:solidFill>
                        <a:srgbClr val="FFFFFF"/>
                      </a:solidFill>
                      <a:effectLst/>
                      <a:uLnTx/>
                      <a:uFillTx/>
                      <a:latin typeface="Segoe UI Semibold"/>
                      <a:ea typeface="+mn-ea"/>
                      <a:cs typeface="Segoe UI" pitchFamily="34" charset="0"/>
                    </a:rPr>
                    <a:t>rd</a:t>
                  </a:r>
                  <a:r>
                    <a:rPr kumimoji="0" lang="en-US" sz="1100" b="0" i="0" u="none" strike="noStrike" kern="0" cap="none" spc="0" normalizeH="0" baseline="0" noProof="0" dirty="0">
                      <a:ln>
                        <a:noFill/>
                      </a:ln>
                      <a:solidFill>
                        <a:srgbClr val="FFFFFF"/>
                      </a:solidFill>
                      <a:effectLst/>
                      <a:uLnTx/>
                      <a:uFillTx/>
                      <a:latin typeface="Segoe UI Semibold"/>
                      <a:ea typeface="+mn-ea"/>
                      <a:cs typeface="Segoe UI" pitchFamily="34" charset="0"/>
                    </a:rPr>
                    <a:t>–party services</a:t>
                  </a:r>
                </a:p>
              </p:txBody>
            </p:sp>
            <p:sp>
              <p:nvSpPr>
                <p:cNvPr id="166" name="Rectangle 165">
                  <a:extLst>
                    <a:ext uri="{FF2B5EF4-FFF2-40B4-BE49-F238E27FC236}">
                      <a16:creationId xmlns:a16="http://schemas.microsoft.com/office/drawing/2014/main" id="{22354FE8-9CC8-4C27-B122-4269F231C22B}"/>
                    </a:ext>
                  </a:extLst>
                </p:cNvPr>
                <p:cNvSpPr/>
                <p:nvPr/>
              </p:nvSpPr>
              <p:spPr>
                <a:xfrm>
                  <a:off x="4314022" y="2469355"/>
                  <a:ext cx="2640467" cy="261610"/>
                </a:xfrm>
                <a:prstGeom prst="rect">
                  <a:avLst/>
                </a:prstGeom>
              </p:spPr>
              <p:txBody>
                <a:bodyPr wrap="none" anchor="ctr">
                  <a:spAutoFit/>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Dynamics 365 Connected Field Service</a:t>
                  </a:r>
                </a:p>
              </p:txBody>
            </p:sp>
          </p:grpSp>
        </p:grpSp>
        <p:cxnSp>
          <p:nvCxnSpPr>
            <p:cNvPr id="159" name="Straight Connector 158">
              <a:extLst>
                <a:ext uri="{FF2B5EF4-FFF2-40B4-BE49-F238E27FC236}">
                  <a16:creationId xmlns:a16="http://schemas.microsoft.com/office/drawing/2014/main" id="{F7EF949E-7D61-4914-8F20-539D2DF1C184}"/>
                </a:ext>
              </a:extLst>
            </p:cNvPr>
            <p:cNvCxnSpPr>
              <a:cxnSpLocks/>
            </p:cNvCxnSpPr>
            <p:nvPr/>
          </p:nvCxnSpPr>
          <p:spPr>
            <a:xfrm>
              <a:off x="476543" y="3293478"/>
              <a:ext cx="8609525" cy="0"/>
            </a:xfrm>
            <a:prstGeom prst="line">
              <a:avLst/>
            </a:prstGeom>
            <a:noFill/>
            <a:ln w="19050" cap="flat" cmpd="sng" algn="ctr">
              <a:solidFill>
                <a:srgbClr val="EBEBEB"/>
              </a:solidFill>
              <a:prstDash val="solid"/>
              <a:headEnd type="none" w="med" len="med"/>
              <a:tailEnd type="none" w="med" len="med"/>
            </a:ln>
            <a:effectLst/>
          </p:spPr>
        </p:cxnSp>
      </p:grpSp>
      <p:grpSp>
        <p:nvGrpSpPr>
          <p:cNvPr id="12" name="Group 11">
            <a:extLst>
              <a:ext uri="{FF2B5EF4-FFF2-40B4-BE49-F238E27FC236}">
                <a16:creationId xmlns:a16="http://schemas.microsoft.com/office/drawing/2014/main" id="{6C32F916-94BC-4234-AAA4-B2B71080869B}"/>
              </a:ext>
            </a:extLst>
          </p:cNvPr>
          <p:cNvGrpSpPr/>
          <p:nvPr/>
        </p:nvGrpSpPr>
        <p:grpSpPr>
          <a:xfrm>
            <a:off x="476543" y="3630597"/>
            <a:ext cx="9087180" cy="700022"/>
            <a:chOff x="476543" y="3496485"/>
            <a:chExt cx="9087180" cy="700022"/>
          </a:xfrm>
        </p:grpSpPr>
        <p:grpSp>
          <p:nvGrpSpPr>
            <p:cNvPr id="144" name="Group 143">
              <a:extLst>
                <a:ext uri="{FF2B5EF4-FFF2-40B4-BE49-F238E27FC236}">
                  <a16:creationId xmlns:a16="http://schemas.microsoft.com/office/drawing/2014/main" id="{D987C042-FD13-466C-BB42-779596E0BC39}"/>
                </a:ext>
              </a:extLst>
            </p:cNvPr>
            <p:cNvGrpSpPr/>
            <p:nvPr/>
          </p:nvGrpSpPr>
          <p:grpSpPr>
            <a:xfrm>
              <a:off x="476543" y="3496485"/>
              <a:ext cx="9087180" cy="700022"/>
              <a:chOff x="455725" y="3401255"/>
              <a:chExt cx="9258141" cy="978322"/>
            </a:xfrm>
          </p:grpSpPr>
          <p:sp>
            <p:nvSpPr>
              <p:cNvPr id="145" name="Rectangle 144">
                <a:extLst>
                  <a:ext uri="{FF2B5EF4-FFF2-40B4-BE49-F238E27FC236}">
                    <a16:creationId xmlns:a16="http://schemas.microsoft.com/office/drawing/2014/main" id="{FD06067D-468B-4523-A0EA-1BEFFE074DA8}"/>
                  </a:ext>
                </a:extLst>
              </p:cNvPr>
              <p:cNvSpPr/>
              <p:nvPr/>
            </p:nvSpPr>
            <p:spPr bwMode="auto">
              <a:xfrm>
                <a:off x="455725" y="3607149"/>
                <a:ext cx="1936520" cy="7261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672273" rtl="0" eaLnBrk="1" fontAlgn="base" latinLnBrk="0" hangingPunct="1">
                  <a:lnSpc>
                    <a:spcPct val="90000"/>
                  </a:lnSpc>
                  <a:spcBef>
                    <a:spcPts val="588"/>
                  </a:spcBef>
                  <a:spcAft>
                    <a:spcPts val="1176"/>
                  </a:spcAft>
                  <a:buClrTx/>
                  <a:buSzTx/>
                  <a:buFontTx/>
                  <a:buNone/>
                  <a:tabLst/>
                  <a:defRPr/>
                </a:pPr>
                <a:r>
                  <a:rPr kumimoji="0" lang="en-US" sz="1600" b="0" i="0" u="none" strike="noStrike" kern="0" cap="none" spc="0" normalizeH="0" baseline="0" noProof="0">
                    <a:ln>
                      <a:noFill/>
                    </a:ln>
                    <a:gradFill>
                      <a:gsLst>
                        <a:gs pos="83000">
                          <a:srgbClr val="0078D3"/>
                        </a:gs>
                        <a:gs pos="100000">
                          <a:srgbClr val="0078D3"/>
                        </a:gs>
                      </a:gsLst>
                      <a:lin ang="5400000" scaled="1"/>
                    </a:gradFill>
                    <a:effectLst/>
                    <a:uLnTx/>
                    <a:uFillTx/>
                    <a:latin typeface="Segoe UI Semibold"/>
                    <a:ea typeface="+mn-ea"/>
                    <a:cs typeface="Segoe UI" pitchFamily="34" charset="0"/>
                  </a:rPr>
                  <a:t>Insights</a:t>
                </a:r>
              </a:p>
            </p:txBody>
          </p:sp>
          <p:sp>
            <p:nvSpPr>
              <p:cNvPr id="148" name="Trapezoid 147">
                <a:extLst>
                  <a:ext uri="{FF2B5EF4-FFF2-40B4-BE49-F238E27FC236}">
                    <a16:creationId xmlns:a16="http://schemas.microsoft.com/office/drawing/2014/main" id="{F4945392-FCD9-4A78-B5E0-7C861CC590D4}"/>
                  </a:ext>
                </a:extLst>
              </p:cNvPr>
              <p:cNvSpPr/>
              <p:nvPr/>
            </p:nvSpPr>
            <p:spPr bwMode="auto">
              <a:xfrm>
                <a:off x="2647940" y="3401255"/>
                <a:ext cx="7065926" cy="978322"/>
              </a:xfrm>
              <a:prstGeom prst="trapezoid">
                <a:avLst>
                  <a:gd name="adj" fmla="val 59740"/>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7" name="Straight Connector 146">
                <a:extLst>
                  <a:ext uri="{FF2B5EF4-FFF2-40B4-BE49-F238E27FC236}">
                    <a16:creationId xmlns:a16="http://schemas.microsoft.com/office/drawing/2014/main" id="{730F9124-85CE-451F-B567-4863EB81AEC8}"/>
                  </a:ext>
                </a:extLst>
              </p:cNvPr>
              <p:cNvCxnSpPr>
                <a:cxnSpLocks/>
              </p:cNvCxnSpPr>
              <p:nvPr/>
            </p:nvCxnSpPr>
            <p:spPr>
              <a:xfrm>
                <a:off x="455725" y="4367964"/>
                <a:ext cx="9258140" cy="0"/>
              </a:xfrm>
              <a:prstGeom prst="line">
                <a:avLst/>
              </a:prstGeom>
              <a:noFill/>
              <a:ln w="19050" cap="flat" cmpd="sng" algn="ctr">
                <a:solidFill>
                  <a:srgbClr val="EBEBEB"/>
                </a:solidFill>
                <a:prstDash val="solid"/>
                <a:headEnd type="none" w="med" len="med"/>
                <a:tailEnd type="none" w="med" len="med"/>
              </a:ln>
              <a:effectLst/>
            </p:spPr>
          </p:cxnSp>
        </p:grpSp>
        <p:sp>
          <p:nvSpPr>
            <p:cNvPr id="20" name="Rectangle 19">
              <a:extLst>
                <a:ext uri="{FF2B5EF4-FFF2-40B4-BE49-F238E27FC236}">
                  <a16:creationId xmlns:a16="http://schemas.microsoft.com/office/drawing/2014/main" id="{1EFD7EB9-80A9-49EA-BECB-F615CFF1BDA5}"/>
                </a:ext>
              </a:extLst>
            </p:cNvPr>
            <p:cNvSpPr/>
            <p:nvPr/>
          </p:nvSpPr>
          <p:spPr bwMode="auto">
            <a:xfrm>
              <a:off x="3187340" y="3584700"/>
              <a:ext cx="1087131" cy="5231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27" tIns="91427" rIns="91427" bIns="91427"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Azure Stream </a:t>
              </a:r>
            </a:p>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Analytics</a:t>
              </a:r>
            </a:p>
          </p:txBody>
        </p:sp>
        <p:sp>
          <p:nvSpPr>
            <p:cNvPr id="21" name="Rectangle 20">
              <a:extLst>
                <a:ext uri="{FF2B5EF4-FFF2-40B4-BE49-F238E27FC236}">
                  <a16:creationId xmlns:a16="http://schemas.microsoft.com/office/drawing/2014/main" id="{9E32EB20-2E03-46E5-B9F4-FD85D0B7C979}"/>
                </a:ext>
              </a:extLst>
            </p:cNvPr>
            <p:cNvSpPr/>
            <p:nvPr/>
          </p:nvSpPr>
          <p:spPr bwMode="auto">
            <a:xfrm>
              <a:off x="5772695" y="3584700"/>
              <a:ext cx="593406" cy="5231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27" tIns="91427" rIns="91427" bIns="91427"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Azure </a:t>
              </a:r>
              <a:b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ML</a:t>
              </a:r>
            </a:p>
          </p:txBody>
        </p:sp>
        <p:sp>
          <p:nvSpPr>
            <p:cNvPr id="22" name="Rectangle 21">
              <a:extLst>
                <a:ext uri="{FF2B5EF4-FFF2-40B4-BE49-F238E27FC236}">
                  <a16:creationId xmlns:a16="http://schemas.microsoft.com/office/drawing/2014/main" id="{1779D1C0-B4EE-44CF-AA72-B2BDB59688CE}"/>
                </a:ext>
              </a:extLst>
            </p:cNvPr>
            <p:cNvSpPr/>
            <p:nvPr/>
          </p:nvSpPr>
          <p:spPr bwMode="auto">
            <a:xfrm>
              <a:off x="7781042" y="3500062"/>
              <a:ext cx="917213" cy="6924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27" tIns="91427" rIns="91427" bIns="91427"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Azure </a:t>
              </a:r>
              <a:b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Time Series</a:t>
              </a:r>
              <a:b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Insights</a:t>
              </a:r>
            </a:p>
          </p:txBody>
        </p:sp>
        <p:sp>
          <p:nvSpPr>
            <p:cNvPr id="23" name="Rectangle 22">
              <a:extLst>
                <a:ext uri="{FF2B5EF4-FFF2-40B4-BE49-F238E27FC236}">
                  <a16:creationId xmlns:a16="http://schemas.microsoft.com/office/drawing/2014/main" id="{B762E0C0-33B6-49C8-BF2D-B3DB341BCA50}"/>
                </a:ext>
              </a:extLst>
            </p:cNvPr>
            <p:cNvSpPr/>
            <p:nvPr/>
          </p:nvSpPr>
          <p:spPr>
            <a:xfrm>
              <a:off x="6795710" y="3630854"/>
              <a:ext cx="593432" cy="430887"/>
            </a:xfrm>
            <a:prstGeom prst="rect">
              <a:avLst/>
            </a:prstGeom>
          </p:spPr>
          <p:txBody>
            <a:bodyPr wrap="none" anchor="ctr">
              <a:spAutoFit/>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Azure </a:t>
              </a:r>
              <a:b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Maps</a:t>
              </a:r>
            </a:p>
          </p:txBody>
        </p:sp>
        <p:sp>
          <p:nvSpPr>
            <p:cNvPr id="24" name="Rectangle 23">
              <a:extLst>
                <a:ext uri="{FF2B5EF4-FFF2-40B4-BE49-F238E27FC236}">
                  <a16:creationId xmlns:a16="http://schemas.microsoft.com/office/drawing/2014/main" id="{62829A04-0F8A-437D-8014-68D063E80C79}"/>
                </a:ext>
              </a:extLst>
            </p:cNvPr>
            <p:cNvSpPr/>
            <p:nvPr/>
          </p:nvSpPr>
          <p:spPr>
            <a:xfrm>
              <a:off x="4628664" y="3715492"/>
              <a:ext cx="752130" cy="261610"/>
            </a:xfrm>
            <a:prstGeom prst="rect">
              <a:avLst/>
            </a:prstGeom>
          </p:spPr>
          <p:txBody>
            <a:bodyPr wrap="none" anchor="ctr">
              <a:spAutoFit/>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Power BI</a:t>
              </a:r>
            </a:p>
          </p:txBody>
        </p:sp>
      </p:grpSp>
      <p:grpSp>
        <p:nvGrpSpPr>
          <p:cNvPr id="4" name="Group 3">
            <a:extLst>
              <a:ext uri="{FF2B5EF4-FFF2-40B4-BE49-F238E27FC236}">
                <a16:creationId xmlns:a16="http://schemas.microsoft.com/office/drawing/2014/main" id="{EB81B7A0-8133-4569-A007-4B5890AFB0E2}"/>
              </a:ext>
            </a:extLst>
          </p:cNvPr>
          <p:cNvGrpSpPr/>
          <p:nvPr/>
        </p:nvGrpSpPr>
        <p:grpSpPr>
          <a:xfrm>
            <a:off x="455724" y="5263858"/>
            <a:ext cx="10084176" cy="723094"/>
            <a:chOff x="455724" y="5130284"/>
            <a:chExt cx="10084176" cy="723094"/>
          </a:xfrm>
        </p:grpSpPr>
        <p:grpSp>
          <p:nvGrpSpPr>
            <p:cNvPr id="135" name="Group 134">
              <a:extLst>
                <a:ext uri="{FF2B5EF4-FFF2-40B4-BE49-F238E27FC236}">
                  <a16:creationId xmlns:a16="http://schemas.microsoft.com/office/drawing/2014/main" id="{B90BA2B8-D345-4422-980B-25F613CA8C4C}"/>
                </a:ext>
              </a:extLst>
            </p:cNvPr>
            <p:cNvGrpSpPr/>
            <p:nvPr/>
          </p:nvGrpSpPr>
          <p:grpSpPr>
            <a:xfrm>
              <a:off x="455724" y="5130284"/>
              <a:ext cx="10084176" cy="723094"/>
              <a:chOff x="455725" y="4850567"/>
              <a:chExt cx="10063358" cy="916215"/>
            </a:xfrm>
          </p:grpSpPr>
          <p:sp>
            <p:nvSpPr>
              <p:cNvPr id="136" name="Rectangle 135">
                <a:extLst>
                  <a:ext uri="{FF2B5EF4-FFF2-40B4-BE49-F238E27FC236}">
                    <a16:creationId xmlns:a16="http://schemas.microsoft.com/office/drawing/2014/main" id="{281E7D36-402D-4CF9-B23F-E79FEB3CDBC1}"/>
                  </a:ext>
                </a:extLst>
              </p:cNvPr>
              <p:cNvSpPr/>
              <p:nvPr/>
            </p:nvSpPr>
            <p:spPr bwMode="auto">
              <a:xfrm>
                <a:off x="455725" y="5263399"/>
                <a:ext cx="1636480" cy="2920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672273" rtl="0" eaLnBrk="1" fontAlgn="base" latinLnBrk="0" hangingPunct="1">
                  <a:lnSpc>
                    <a:spcPct val="90000"/>
                  </a:lnSpc>
                  <a:spcBef>
                    <a:spcPts val="588"/>
                  </a:spcBef>
                  <a:spcAft>
                    <a:spcPts val="1176"/>
                  </a:spcAft>
                  <a:buClrTx/>
                  <a:buSzTx/>
                  <a:buFontTx/>
                  <a:buNone/>
                  <a:tabLst/>
                  <a:defRPr/>
                </a:pPr>
                <a:r>
                  <a:rPr kumimoji="0" lang="en-US" sz="1600" b="0" i="0" u="none" strike="noStrike" kern="0" cap="none" spc="0" normalizeH="0" baseline="0" noProof="0" dirty="0">
                    <a:ln>
                      <a:noFill/>
                    </a:ln>
                    <a:gradFill>
                      <a:gsLst>
                        <a:gs pos="83000">
                          <a:srgbClr val="0078D3"/>
                        </a:gs>
                        <a:gs pos="100000">
                          <a:srgbClr val="0078D3"/>
                        </a:gs>
                      </a:gsLst>
                      <a:lin ang="5400000" scaled="1"/>
                    </a:gradFill>
                    <a:effectLst/>
                    <a:uLnTx/>
                    <a:uFillTx/>
                    <a:latin typeface="Segoe UI Semibold"/>
                    <a:ea typeface="+mn-ea"/>
                    <a:cs typeface="Segoe UI" pitchFamily="34" charset="0"/>
                  </a:rPr>
                  <a:t>Edge </a:t>
                </a:r>
                <a:r>
                  <a:rPr kumimoji="0" lang="en-US" sz="1600" b="0" i="0" u="none" strike="noStrike" kern="0" cap="none" spc="0" normalizeH="0" baseline="0" noProof="0" dirty="0" err="1">
                    <a:ln>
                      <a:noFill/>
                    </a:ln>
                    <a:gradFill>
                      <a:gsLst>
                        <a:gs pos="83000">
                          <a:srgbClr val="0078D3"/>
                        </a:gs>
                        <a:gs pos="100000">
                          <a:srgbClr val="0078D3"/>
                        </a:gs>
                      </a:gsLst>
                      <a:lin ang="5400000" scaled="1"/>
                    </a:gradFill>
                    <a:effectLst/>
                    <a:uLnTx/>
                    <a:uFillTx/>
                    <a:latin typeface="Segoe UI Semibold"/>
                    <a:ea typeface="+mn-ea"/>
                    <a:cs typeface="Segoe UI" pitchFamily="34" charset="0"/>
                  </a:rPr>
                  <a:t>平台</a:t>
                </a:r>
                <a:endParaRPr kumimoji="0" lang="en-US" sz="1600" b="0" i="0" u="none" strike="noStrike" kern="0" cap="none" spc="0" normalizeH="0" baseline="0" noProof="0" dirty="0">
                  <a:ln>
                    <a:noFill/>
                  </a:ln>
                  <a:gradFill>
                    <a:gsLst>
                      <a:gs pos="83000">
                        <a:srgbClr val="0078D3"/>
                      </a:gs>
                      <a:gs pos="100000">
                        <a:srgbClr val="0078D3"/>
                      </a:gs>
                    </a:gsLst>
                    <a:lin ang="5400000" scaled="1"/>
                  </a:gradFill>
                  <a:effectLst/>
                  <a:uLnTx/>
                  <a:uFillTx/>
                  <a:latin typeface="Segoe UI Semibold"/>
                  <a:ea typeface="+mn-ea"/>
                  <a:cs typeface="Segoe UI" pitchFamily="34" charset="0"/>
                </a:endParaRPr>
              </a:p>
            </p:txBody>
          </p:sp>
          <p:grpSp>
            <p:nvGrpSpPr>
              <p:cNvPr id="137" name="Group 136">
                <a:extLst>
                  <a:ext uri="{FF2B5EF4-FFF2-40B4-BE49-F238E27FC236}">
                    <a16:creationId xmlns:a16="http://schemas.microsoft.com/office/drawing/2014/main" id="{F28F93F6-60EF-4F8D-B873-648538171927}"/>
                  </a:ext>
                </a:extLst>
              </p:cNvPr>
              <p:cNvGrpSpPr/>
              <p:nvPr/>
            </p:nvGrpSpPr>
            <p:grpSpPr>
              <a:xfrm>
                <a:off x="1672917" y="4850567"/>
                <a:ext cx="8846166" cy="916215"/>
                <a:chOff x="2333767" y="4476499"/>
                <a:chExt cx="8846166" cy="916215"/>
              </a:xfrm>
            </p:grpSpPr>
            <p:sp>
              <p:nvSpPr>
                <p:cNvPr id="139" name="Trapezoid 138">
                  <a:extLst>
                    <a:ext uri="{FF2B5EF4-FFF2-40B4-BE49-F238E27FC236}">
                      <a16:creationId xmlns:a16="http://schemas.microsoft.com/office/drawing/2014/main" id="{51AEC3E8-D34A-4DC7-8C8D-2BC8768146C7}"/>
                    </a:ext>
                  </a:extLst>
                </p:cNvPr>
                <p:cNvSpPr/>
                <p:nvPr/>
              </p:nvSpPr>
              <p:spPr bwMode="auto">
                <a:xfrm>
                  <a:off x="2333767" y="4476499"/>
                  <a:ext cx="8846166" cy="916215"/>
                </a:xfrm>
                <a:prstGeom prst="trapezoid">
                  <a:avLst>
                    <a:gd name="adj" fmla="val 59740"/>
                  </a:avLst>
                </a:prstGeom>
                <a:solidFill>
                  <a:schemeClr val="tx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2990AF62-0707-4A31-AC61-27AFD3604A63}"/>
                    </a:ext>
                  </a:extLst>
                </p:cNvPr>
                <p:cNvSpPr/>
                <p:nvPr/>
              </p:nvSpPr>
              <p:spPr>
                <a:xfrm>
                  <a:off x="5384839" y="4714470"/>
                  <a:ext cx="1268877" cy="362678"/>
                </a:xfrm>
                <a:prstGeom prst="rect">
                  <a:avLst/>
                </a:prstGeom>
              </p:spPr>
              <p:txBody>
                <a:bodyPr wrap="none">
                  <a:spAutoFit/>
                </a:bodyPr>
                <a:lstStyle/>
                <a:p>
                  <a:pPr marL="0" marR="0" lvl="0" indent="0" algn="l" defTabSz="932293" rtl="0" eaLnBrk="1" fontAlgn="base" latinLnBrk="0" hangingPunct="1">
                    <a:lnSpc>
                      <a:spcPct val="90000"/>
                    </a:lnSpc>
                    <a:spcBef>
                      <a:spcPts val="40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Azure Sphere</a:t>
                  </a:r>
                </a:p>
              </p:txBody>
            </p:sp>
          </p:grpSp>
          <p:cxnSp>
            <p:nvCxnSpPr>
              <p:cNvPr id="138" name="Straight Connector 137">
                <a:extLst>
                  <a:ext uri="{FF2B5EF4-FFF2-40B4-BE49-F238E27FC236}">
                    <a16:creationId xmlns:a16="http://schemas.microsoft.com/office/drawing/2014/main" id="{EC89B132-BDC7-4D15-8A8C-F5352EA3A405}"/>
                  </a:ext>
                </a:extLst>
              </p:cNvPr>
              <p:cNvCxnSpPr>
                <a:cxnSpLocks/>
              </p:cNvCxnSpPr>
              <p:nvPr/>
            </p:nvCxnSpPr>
            <p:spPr>
              <a:xfrm>
                <a:off x="455725" y="5766782"/>
                <a:ext cx="10063358" cy="0"/>
              </a:xfrm>
              <a:prstGeom prst="line">
                <a:avLst/>
              </a:prstGeom>
              <a:noFill/>
              <a:ln w="19050" cap="flat" cmpd="sng" algn="ctr">
                <a:solidFill>
                  <a:srgbClr val="EBEBEB"/>
                </a:solidFill>
                <a:prstDash val="solid"/>
                <a:headEnd type="none" w="med" len="med"/>
                <a:tailEnd type="none" w="med" len="med"/>
              </a:ln>
              <a:effectLst/>
            </p:spPr>
          </p:cxnSp>
        </p:grpSp>
        <p:sp>
          <p:nvSpPr>
            <p:cNvPr id="6" name="Rectangle 5">
              <a:extLst>
                <a:ext uri="{FF2B5EF4-FFF2-40B4-BE49-F238E27FC236}">
                  <a16:creationId xmlns:a16="http://schemas.microsoft.com/office/drawing/2014/main" id="{2C9F80D3-CD09-44AF-9126-39E68F1C52D1}"/>
                </a:ext>
              </a:extLst>
            </p:cNvPr>
            <p:cNvSpPr/>
            <p:nvPr/>
          </p:nvSpPr>
          <p:spPr>
            <a:xfrm>
              <a:off x="2495151" y="5318095"/>
              <a:ext cx="1417376" cy="286232"/>
            </a:xfrm>
            <a:prstGeom prst="rect">
              <a:avLst/>
            </a:prstGeom>
          </p:spPr>
          <p:txBody>
            <a:bodyPr wrap="none">
              <a:spAutoFit/>
            </a:bodyPr>
            <a:lstStyle/>
            <a:p>
              <a:pPr marL="0" marR="0" lvl="0" indent="0" algn="l" defTabSz="932293" rtl="0" eaLnBrk="1" fontAlgn="base" latinLnBrk="0" hangingPunct="1">
                <a:lnSpc>
                  <a:spcPct val="90000"/>
                </a:lnSpc>
                <a:spcBef>
                  <a:spcPts val="40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Azure IoT Edge</a:t>
              </a:r>
            </a:p>
          </p:txBody>
        </p:sp>
        <p:sp>
          <p:nvSpPr>
            <p:cNvPr id="8" name="Rectangle 7">
              <a:extLst>
                <a:ext uri="{FF2B5EF4-FFF2-40B4-BE49-F238E27FC236}">
                  <a16:creationId xmlns:a16="http://schemas.microsoft.com/office/drawing/2014/main" id="{96AB99F3-8280-4FE1-BC3E-78CF173A72D8}"/>
                </a:ext>
              </a:extLst>
            </p:cNvPr>
            <p:cNvSpPr/>
            <p:nvPr/>
          </p:nvSpPr>
          <p:spPr>
            <a:xfrm>
              <a:off x="6704610" y="5309620"/>
              <a:ext cx="1149674" cy="480131"/>
            </a:xfrm>
            <a:prstGeom prst="rect">
              <a:avLst/>
            </a:prstGeom>
          </p:spPr>
          <p:txBody>
            <a:bodyPr wrap="none">
              <a:spAutoFit/>
            </a:bodyPr>
            <a:lstStyle/>
            <a:p>
              <a:pPr marL="0" marR="0" lvl="0" indent="0" algn="ctr" defTabSz="932293" rtl="0" eaLnBrk="1" fontAlgn="base" latinLnBrk="0" hangingPunct="1">
                <a:lnSpc>
                  <a:spcPct val="90000"/>
                </a:lnSpc>
                <a:spcBef>
                  <a:spcPts val="40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Azure RTOS</a:t>
              </a:r>
              <a:b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ThreadX</a:t>
              </a: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t>
              </a:r>
            </a:p>
          </p:txBody>
        </p:sp>
        <p:sp>
          <p:nvSpPr>
            <p:cNvPr id="10" name="Rectangle 9">
              <a:extLst>
                <a:ext uri="{FF2B5EF4-FFF2-40B4-BE49-F238E27FC236}">
                  <a16:creationId xmlns:a16="http://schemas.microsoft.com/office/drawing/2014/main" id="{F6E1115C-DC06-4396-B83C-A5BBB535733A}"/>
                </a:ext>
              </a:extLst>
            </p:cNvPr>
            <p:cNvSpPr/>
            <p:nvPr/>
          </p:nvSpPr>
          <p:spPr>
            <a:xfrm>
              <a:off x="8391993" y="5318095"/>
              <a:ext cx="1245854" cy="286232"/>
            </a:xfrm>
            <a:prstGeom prst="rect">
              <a:avLst/>
            </a:prstGeom>
          </p:spPr>
          <p:txBody>
            <a:bodyPr wrap="none">
              <a:spAutoFit/>
            </a:bodyPr>
            <a:lstStyle/>
            <a:p>
              <a:pPr marL="0" marR="0" lvl="0" indent="0" algn="l" defTabSz="932293" rtl="0" eaLnBrk="1" fontAlgn="base" latinLnBrk="0" hangingPunct="1">
                <a:lnSpc>
                  <a:spcPct val="90000"/>
                </a:lnSpc>
                <a:spcBef>
                  <a:spcPts val="40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Windows IoT</a:t>
              </a:r>
            </a:p>
          </p:txBody>
        </p:sp>
      </p:grpSp>
      <p:grpSp>
        <p:nvGrpSpPr>
          <p:cNvPr id="5" name="Group 4">
            <a:extLst>
              <a:ext uri="{FF2B5EF4-FFF2-40B4-BE49-F238E27FC236}">
                <a16:creationId xmlns:a16="http://schemas.microsoft.com/office/drawing/2014/main" id="{6E253B3F-7913-4DCC-88C3-E2172F3EE8CA}"/>
              </a:ext>
            </a:extLst>
          </p:cNvPr>
          <p:cNvGrpSpPr/>
          <p:nvPr/>
        </p:nvGrpSpPr>
        <p:grpSpPr>
          <a:xfrm>
            <a:off x="455724" y="4412719"/>
            <a:ext cx="9581181" cy="780503"/>
            <a:chOff x="455724" y="4278607"/>
            <a:chExt cx="9581181" cy="780503"/>
          </a:xfrm>
        </p:grpSpPr>
        <p:sp>
          <p:nvSpPr>
            <p:cNvPr id="85" name="Rectangle 84">
              <a:extLst>
                <a:ext uri="{FF2B5EF4-FFF2-40B4-BE49-F238E27FC236}">
                  <a16:creationId xmlns:a16="http://schemas.microsoft.com/office/drawing/2014/main" id="{2819FA34-9477-4612-8661-88474AA294F0}"/>
                </a:ext>
              </a:extLst>
            </p:cNvPr>
            <p:cNvSpPr/>
            <p:nvPr/>
          </p:nvSpPr>
          <p:spPr bwMode="auto">
            <a:xfrm>
              <a:off x="455724" y="4435431"/>
              <a:ext cx="1858501" cy="5666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672273" rtl="0" eaLnBrk="1" fontAlgn="base" latinLnBrk="0" hangingPunct="1">
                <a:lnSpc>
                  <a:spcPct val="90000"/>
                </a:lnSpc>
                <a:spcBef>
                  <a:spcPts val="588"/>
                </a:spcBef>
                <a:spcAft>
                  <a:spcPts val="1176"/>
                </a:spcAft>
                <a:buClrTx/>
                <a:buSzTx/>
                <a:buFontTx/>
                <a:buNone/>
                <a:tabLst/>
                <a:defRPr/>
              </a:pPr>
              <a:r>
                <a:rPr kumimoji="0" lang="en-US" sz="1600" b="0" i="0" u="none" strike="noStrike" kern="0" cap="none" spc="0" normalizeH="0" baseline="0" noProof="0" dirty="0" err="1">
                  <a:ln>
                    <a:noFill/>
                  </a:ln>
                  <a:gradFill>
                    <a:gsLst>
                      <a:gs pos="83000">
                        <a:srgbClr val="0078D3"/>
                      </a:gs>
                      <a:gs pos="100000">
                        <a:srgbClr val="0078D3"/>
                      </a:gs>
                    </a:gsLst>
                    <a:lin ang="5400000" scaled="1"/>
                  </a:gradFill>
                  <a:effectLst/>
                  <a:uLnTx/>
                  <a:uFillTx/>
                  <a:latin typeface="Segoe UI Semibold"/>
                  <a:ea typeface="+mn-ea"/>
                  <a:cs typeface="Segoe UI" pitchFamily="34" charset="0"/>
                </a:rPr>
                <a:t>管理平台</a:t>
              </a:r>
              <a:endParaRPr kumimoji="0" lang="en-US" sz="1600" b="0" i="0" u="none" strike="noStrike" kern="0" cap="none" spc="0" normalizeH="0" baseline="0" noProof="0" dirty="0">
                <a:ln>
                  <a:noFill/>
                </a:ln>
                <a:gradFill>
                  <a:gsLst>
                    <a:gs pos="83000">
                      <a:srgbClr val="0078D3"/>
                    </a:gs>
                    <a:gs pos="100000">
                      <a:srgbClr val="0078D3"/>
                    </a:gs>
                  </a:gsLst>
                  <a:lin ang="5400000" scaled="1"/>
                </a:gradFill>
                <a:effectLst/>
                <a:uLnTx/>
                <a:uFillTx/>
                <a:latin typeface="Segoe UI Semibold"/>
                <a:ea typeface="+mn-ea"/>
                <a:cs typeface="Segoe UI" pitchFamily="34" charset="0"/>
              </a:endParaRPr>
            </a:p>
          </p:txBody>
        </p:sp>
        <p:sp>
          <p:nvSpPr>
            <p:cNvPr id="88" name="Trapezoid 87">
              <a:extLst>
                <a:ext uri="{FF2B5EF4-FFF2-40B4-BE49-F238E27FC236}">
                  <a16:creationId xmlns:a16="http://schemas.microsoft.com/office/drawing/2014/main" id="{0B35DBAF-2198-4E33-A061-EEEF09A5D3AF}"/>
                </a:ext>
              </a:extLst>
            </p:cNvPr>
            <p:cNvSpPr/>
            <p:nvPr/>
          </p:nvSpPr>
          <p:spPr bwMode="auto">
            <a:xfrm>
              <a:off x="2144585" y="4278607"/>
              <a:ext cx="7892320" cy="763429"/>
            </a:xfrm>
            <a:prstGeom prst="trapezoid">
              <a:avLst>
                <a:gd name="adj" fmla="val 59740"/>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CC266E9B-C66C-4FF9-8620-14811AFB2AB8}"/>
                </a:ext>
              </a:extLst>
            </p:cNvPr>
            <p:cNvSpPr/>
            <p:nvPr/>
          </p:nvSpPr>
          <p:spPr bwMode="auto">
            <a:xfrm>
              <a:off x="3021377" y="4428398"/>
              <a:ext cx="1507789" cy="46150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IoT Hub</a:t>
              </a:r>
            </a:p>
          </p:txBody>
        </p:sp>
        <p:sp>
          <p:nvSpPr>
            <p:cNvPr id="172" name="Rectangle 171">
              <a:extLst>
                <a:ext uri="{FF2B5EF4-FFF2-40B4-BE49-F238E27FC236}">
                  <a16:creationId xmlns:a16="http://schemas.microsoft.com/office/drawing/2014/main" id="{3B5C9C09-F4CE-46F1-9697-BD2EB889656F}"/>
                </a:ext>
              </a:extLst>
            </p:cNvPr>
            <p:cNvSpPr/>
            <p:nvPr/>
          </p:nvSpPr>
          <p:spPr bwMode="auto">
            <a:xfrm>
              <a:off x="5186940" y="4428398"/>
              <a:ext cx="1579398" cy="46150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none" lIns="182780"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IoT Central</a:t>
              </a:r>
            </a:p>
          </p:txBody>
        </p:sp>
        <p:cxnSp>
          <p:nvCxnSpPr>
            <p:cNvPr id="87" name="Straight Connector 86">
              <a:extLst>
                <a:ext uri="{FF2B5EF4-FFF2-40B4-BE49-F238E27FC236}">
                  <a16:creationId xmlns:a16="http://schemas.microsoft.com/office/drawing/2014/main" id="{A5FA6357-A6F9-4D61-94E4-66EF71941E3E}"/>
                </a:ext>
              </a:extLst>
            </p:cNvPr>
            <p:cNvCxnSpPr>
              <a:cxnSpLocks/>
            </p:cNvCxnSpPr>
            <p:nvPr/>
          </p:nvCxnSpPr>
          <p:spPr>
            <a:xfrm>
              <a:off x="455724" y="5059110"/>
              <a:ext cx="8885145" cy="0"/>
            </a:xfrm>
            <a:prstGeom prst="line">
              <a:avLst/>
            </a:prstGeom>
            <a:noFill/>
            <a:ln w="19050" cap="flat" cmpd="sng" algn="ctr">
              <a:solidFill>
                <a:srgbClr val="EBEBEB"/>
              </a:solidFill>
              <a:prstDash val="solid"/>
              <a:headEnd type="none" w="med" len="med"/>
              <a:tailEnd type="none" w="med" len="med"/>
            </a:ln>
            <a:effectLst/>
          </p:spPr>
        </p:cxnSp>
        <p:sp>
          <p:nvSpPr>
            <p:cNvPr id="2" name="Rectangle 1">
              <a:extLst>
                <a:ext uri="{FF2B5EF4-FFF2-40B4-BE49-F238E27FC236}">
                  <a16:creationId xmlns:a16="http://schemas.microsoft.com/office/drawing/2014/main" id="{1BD868B6-F7B4-406B-86A1-DF682C3062EF}"/>
                </a:ext>
              </a:extLst>
            </p:cNvPr>
            <p:cNvSpPr/>
            <p:nvPr/>
          </p:nvSpPr>
          <p:spPr bwMode="auto">
            <a:xfrm>
              <a:off x="7321905" y="4428398"/>
              <a:ext cx="1714050" cy="46150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none" lIns="182780"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Digital Twins</a:t>
              </a:r>
            </a:p>
          </p:txBody>
        </p:sp>
      </p:grpSp>
      <p:grpSp>
        <p:nvGrpSpPr>
          <p:cNvPr id="150" name="Group 149">
            <a:extLst>
              <a:ext uri="{FF2B5EF4-FFF2-40B4-BE49-F238E27FC236}">
                <a16:creationId xmlns:a16="http://schemas.microsoft.com/office/drawing/2014/main" id="{959F81AB-E0DE-48E6-8551-3702A4E566A6}"/>
              </a:ext>
            </a:extLst>
          </p:cNvPr>
          <p:cNvGrpSpPr/>
          <p:nvPr/>
        </p:nvGrpSpPr>
        <p:grpSpPr>
          <a:xfrm rot="3575284">
            <a:off x="8224048" y="4000437"/>
            <a:ext cx="3533141" cy="614800"/>
            <a:chOff x="3766782" y="2303550"/>
            <a:chExt cx="5980136" cy="614800"/>
          </a:xfrm>
          <a:solidFill>
            <a:srgbClr val="3C3C41"/>
          </a:solidFill>
        </p:grpSpPr>
        <p:sp>
          <p:nvSpPr>
            <p:cNvPr id="152" name="Trapezoid 151">
              <a:extLst>
                <a:ext uri="{FF2B5EF4-FFF2-40B4-BE49-F238E27FC236}">
                  <a16:creationId xmlns:a16="http://schemas.microsoft.com/office/drawing/2014/main" id="{4F0FA6AB-0A81-4C71-844B-EF5F807D1809}"/>
                </a:ext>
              </a:extLst>
            </p:cNvPr>
            <p:cNvSpPr/>
            <p:nvPr/>
          </p:nvSpPr>
          <p:spPr bwMode="auto">
            <a:xfrm>
              <a:off x="3766782" y="2303550"/>
              <a:ext cx="5980136" cy="614800"/>
            </a:xfrm>
            <a:prstGeom prst="trapezoid">
              <a:avLst>
                <a:gd name="adj" fmla="val 59740"/>
              </a:avLst>
            </a:prstGeom>
            <a:solidFill>
              <a:schemeClr val="accent3">
                <a:lumMod val="90000"/>
                <a:lumOff val="1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AA59998F-21DB-4D06-A253-2854F2AC7722}"/>
                </a:ext>
              </a:extLst>
            </p:cNvPr>
            <p:cNvSpPr/>
            <p:nvPr/>
          </p:nvSpPr>
          <p:spPr>
            <a:xfrm>
              <a:off x="4527795" y="2461662"/>
              <a:ext cx="4411939" cy="276999"/>
            </a:xfrm>
            <a:prstGeom prst="rect">
              <a:avLst/>
            </a:prstGeom>
            <a:noFill/>
          </p:spPr>
          <p:txBody>
            <a:bodyPr wrap="square" anchor="ctr">
              <a:spAutoFit/>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Defender for IoT</a:t>
              </a:r>
            </a:p>
          </p:txBody>
        </p:sp>
      </p:grpSp>
      <p:sp>
        <p:nvSpPr>
          <p:cNvPr id="3" name="Title 2">
            <a:extLst>
              <a:ext uri="{FF2B5EF4-FFF2-40B4-BE49-F238E27FC236}">
                <a16:creationId xmlns:a16="http://schemas.microsoft.com/office/drawing/2014/main" id="{2D03C0CB-9F68-475F-BEFC-55684CDEE575}"/>
              </a:ext>
            </a:extLst>
          </p:cNvPr>
          <p:cNvSpPr>
            <a:spLocks noGrp="1"/>
          </p:cNvSpPr>
          <p:nvPr>
            <p:ph type="title"/>
          </p:nvPr>
        </p:nvSpPr>
        <p:spPr>
          <a:xfrm>
            <a:off x="455995" y="620428"/>
            <a:ext cx="11306469" cy="397545"/>
          </a:xfrm>
        </p:spPr>
        <p:txBody>
          <a:bodyPr/>
          <a:lstStyle/>
          <a:p>
            <a:r>
              <a:rPr lang="en-US" dirty="0"/>
              <a:t>Enabling and securing IoT from the silicon up</a:t>
            </a:r>
          </a:p>
        </p:txBody>
      </p:sp>
    </p:spTree>
    <p:extLst>
      <p:ext uri="{BB962C8B-B14F-4D97-AF65-F5344CB8AC3E}">
        <p14:creationId xmlns:p14="http://schemas.microsoft.com/office/powerpoint/2010/main" val="1095831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5D0E9-635B-4CC0-A5A7-854A6E93BDFF}"/>
              </a:ext>
            </a:extLst>
          </p:cNvPr>
          <p:cNvSpPr txBox="1"/>
          <p:nvPr/>
        </p:nvSpPr>
        <p:spPr>
          <a:xfrm>
            <a:off x="430850" y="2025188"/>
            <a:ext cx="11330299" cy="2215991"/>
          </a:xfrm>
          <a:prstGeom prst="rect">
            <a:avLst/>
          </a:prstGeom>
          <a:noFill/>
        </p:spPr>
        <p:txBody>
          <a:bodyPr wrap="square" rtlCol="0">
            <a:spAutoFit/>
          </a:bodyPr>
          <a:lstStyle/>
          <a:p>
            <a:pPr algn="ctr"/>
            <a:r>
              <a:rPr lang="en-US" sz="13800" dirty="0" err="1">
                <a:solidFill>
                  <a:schemeClr val="bg1"/>
                </a:solidFill>
              </a:rPr>
              <a:t>评估</a:t>
            </a:r>
            <a:endParaRPr lang="en-US" sz="13800" dirty="0">
              <a:solidFill>
                <a:schemeClr val="bg1"/>
              </a:solidFill>
            </a:endParaRPr>
          </a:p>
        </p:txBody>
      </p:sp>
    </p:spTree>
    <p:extLst>
      <p:ext uri="{BB962C8B-B14F-4D97-AF65-F5344CB8AC3E}">
        <p14:creationId xmlns:p14="http://schemas.microsoft.com/office/powerpoint/2010/main" val="3467909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AEB2-C502-4DAE-AD68-DFC476BF8972}"/>
              </a:ext>
            </a:extLst>
          </p:cNvPr>
          <p:cNvSpPr>
            <a:spLocks noGrp="1"/>
          </p:cNvSpPr>
          <p:nvPr>
            <p:ph type="title"/>
          </p:nvPr>
        </p:nvSpPr>
        <p:spPr/>
        <p:txBody>
          <a:bodyPr/>
          <a:lstStyle/>
          <a:p>
            <a:r>
              <a:rPr lang="en-US" dirty="0"/>
              <a:t>Azure Defender for IoT</a:t>
            </a:r>
            <a:br>
              <a:rPr lang="en-US" dirty="0"/>
            </a:br>
            <a:r>
              <a:rPr lang="en-US" sz="2800" dirty="0">
                <a:solidFill>
                  <a:schemeClr val="tx1">
                    <a:lumMod val="50000"/>
                    <a:lumOff val="50000"/>
                  </a:schemeClr>
                </a:solidFill>
              </a:rPr>
              <a:t>Assessment: </a:t>
            </a:r>
            <a:r>
              <a:rPr lang="en-US" sz="2800" dirty="0" err="1">
                <a:solidFill>
                  <a:schemeClr val="tx1">
                    <a:lumMod val="50000"/>
                    <a:lumOff val="50000"/>
                  </a:schemeClr>
                </a:solidFill>
              </a:rPr>
              <a:t>操作技术</a:t>
            </a:r>
            <a:r>
              <a:rPr lang="zh-CN" altLang="en-US" sz="2800" dirty="0">
                <a:solidFill>
                  <a:schemeClr val="tx1">
                    <a:lumMod val="50000"/>
                    <a:lumOff val="50000"/>
                  </a:schemeClr>
                </a:solidFill>
              </a:rPr>
              <a:t>（</a:t>
            </a:r>
            <a:r>
              <a:rPr lang="en-US" sz="2800" dirty="0">
                <a:solidFill>
                  <a:schemeClr val="tx1">
                    <a:lumMod val="50000"/>
                    <a:lumOff val="50000"/>
                  </a:schemeClr>
                </a:solidFill>
              </a:rPr>
              <a:t>OT</a:t>
            </a:r>
            <a:r>
              <a:rPr lang="zh-CN" altLang="en-US" sz="2800" dirty="0">
                <a:solidFill>
                  <a:schemeClr val="tx1">
                    <a:lumMod val="50000"/>
                    <a:lumOff val="50000"/>
                  </a:schemeClr>
                </a:solidFill>
              </a:rPr>
              <a:t>）</a:t>
            </a:r>
            <a:endParaRPr lang="en-US" dirty="0">
              <a:solidFill>
                <a:schemeClr val="tx1">
                  <a:lumMod val="50000"/>
                  <a:lumOff val="50000"/>
                </a:schemeClr>
              </a:solidFill>
            </a:endParaRPr>
          </a:p>
        </p:txBody>
      </p:sp>
      <p:sp>
        <p:nvSpPr>
          <p:cNvPr id="3" name="Rectangle 2">
            <a:extLst>
              <a:ext uri="{FF2B5EF4-FFF2-40B4-BE49-F238E27FC236}">
                <a16:creationId xmlns:a16="http://schemas.microsoft.com/office/drawing/2014/main" id="{7B2FD1EB-FB60-459F-B2FF-C8ACC172A1CD}"/>
              </a:ext>
            </a:extLst>
          </p:cNvPr>
          <p:cNvSpPr/>
          <p:nvPr/>
        </p:nvSpPr>
        <p:spPr>
          <a:xfrm>
            <a:off x="2207367" y="3134175"/>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输入到</a:t>
            </a:r>
            <a:r>
              <a:rPr lang="zh-CN" altLang="en-US" sz="1050" dirty="0"/>
              <a:t> </a:t>
            </a:r>
            <a:r>
              <a:rPr lang="en-US" sz="1050" dirty="0"/>
              <a:t>PCAP Player</a:t>
            </a:r>
          </a:p>
        </p:txBody>
      </p:sp>
      <p:sp>
        <p:nvSpPr>
          <p:cNvPr id="45" name="Rectangle 44">
            <a:extLst>
              <a:ext uri="{FF2B5EF4-FFF2-40B4-BE49-F238E27FC236}">
                <a16:creationId xmlns:a16="http://schemas.microsoft.com/office/drawing/2014/main" id="{E7DEE0B4-27BF-418B-AE9E-72C76F3F8A28}"/>
              </a:ext>
            </a:extLst>
          </p:cNvPr>
          <p:cNvSpPr/>
          <p:nvPr/>
        </p:nvSpPr>
        <p:spPr>
          <a:xfrm>
            <a:off x="888989" y="3134175"/>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 获取</a:t>
            </a:r>
            <a:r>
              <a:rPr lang="en-US" sz="1050" dirty="0"/>
              <a:t> PCAP</a:t>
            </a:r>
          </a:p>
        </p:txBody>
      </p:sp>
      <p:cxnSp>
        <p:nvCxnSpPr>
          <p:cNvPr id="47" name="Straight Arrow Connector 46">
            <a:extLst>
              <a:ext uri="{FF2B5EF4-FFF2-40B4-BE49-F238E27FC236}">
                <a16:creationId xmlns:a16="http://schemas.microsoft.com/office/drawing/2014/main" id="{0C8472C8-4A07-422B-810A-DFA6284A2D5A}"/>
              </a:ext>
            </a:extLst>
          </p:cNvPr>
          <p:cNvCxnSpPr>
            <a:cxnSpLocks/>
            <a:stCxn id="45" idx="3"/>
            <a:endCxn id="3" idx="1"/>
          </p:cNvCxnSpPr>
          <p:nvPr/>
        </p:nvCxnSpPr>
        <p:spPr>
          <a:xfrm>
            <a:off x="1813065" y="3431113"/>
            <a:ext cx="394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AA23B95-0F49-40CF-BB4E-4F63C1840EFD}"/>
              </a:ext>
            </a:extLst>
          </p:cNvPr>
          <p:cNvSpPr/>
          <p:nvPr/>
        </p:nvSpPr>
        <p:spPr>
          <a:xfrm>
            <a:off x="3525745" y="3134175"/>
            <a:ext cx="1004310"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输出</a:t>
            </a:r>
            <a:r>
              <a:rPr lang="en-US" sz="1050" dirty="0"/>
              <a:t>/</a:t>
            </a:r>
            <a:r>
              <a:rPr lang="en-US" sz="1050" dirty="0" err="1"/>
              <a:t>回顾</a:t>
            </a:r>
            <a:endParaRPr lang="en-US" sz="1050" dirty="0"/>
          </a:p>
          <a:p>
            <a:pPr algn="ctr"/>
            <a:r>
              <a:rPr lang="en-US" sz="1050" dirty="0"/>
              <a:t>Asset List</a:t>
            </a:r>
          </a:p>
        </p:txBody>
      </p:sp>
      <p:cxnSp>
        <p:nvCxnSpPr>
          <p:cNvPr id="8" name="Straight Arrow Connector 7">
            <a:extLst>
              <a:ext uri="{FF2B5EF4-FFF2-40B4-BE49-F238E27FC236}">
                <a16:creationId xmlns:a16="http://schemas.microsoft.com/office/drawing/2014/main" id="{7F820736-9B7E-40E6-A511-B31E26EAB0D2}"/>
              </a:ext>
            </a:extLst>
          </p:cNvPr>
          <p:cNvCxnSpPr>
            <a:cxnSpLocks/>
            <a:stCxn id="3" idx="3"/>
            <a:endCxn id="6" idx="1"/>
          </p:cNvCxnSpPr>
          <p:nvPr/>
        </p:nvCxnSpPr>
        <p:spPr>
          <a:xfrm>
            <a:off x="3131443" y="3431113"/>
            <a:ext cx="394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EDD207E-4DC5-46FA-8B62-059D17B1E407}"/>
              </a:ext>
            </a:extLst>
          </p:cNvPr>
          <p:cNvSpPr/>
          <p:nvPr/>
        </p:nvSpPr>
        <p:spPr>
          <a:xfrm>
            <a:off x="3525744" y="3993461"/>
            <a:ext cx="1004307"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收集</a:t>
            </a:r>
            <a:r>
              <a:rPr lang="en-US" sz="1050" dirty="0"/>
              <a:t> Enrichment Data</a:t>
            </a:r>
          </a:p>
        </p:txBody>
      </p:sp>
      <p:sp>
        <p:nvSpPr>
          <p:cNvPr id="18" name="Rectangle 17">
            <a:extLst>
              <a:ext uri="{FF2B5EF4-FFF2-40B4-BE49-F238E27FC236}">
                <a16:creationId xmlns:a16="http://schemas.microsoft.com/office/drawing/2014/main" id="{076CFE69-F1B8-4AED-BDBF-C08CA8E67D22}"/>
              </a:ext>
            </a:extLst>
          </p:cNvPr>
          <p:cNvSpPr/>
          <p:nvPr/>
        </p:nvSpPr>
        <p:spPr>
          <a:xfrm>
            <a:off x="4903945" y="3993462"/>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输入到传感器</a:t>
            </a:r>
            <a:endParaRPr lang="en-US" sz="1050" dirty="0"/>
          </a:p>
        </p:txBody>
      </p:sp>
      <p:cxnSp>
        <p:nvCxnSpPr>
          <p:cNvPr id="19" name="Straight Arrow Connector 18">
            <a:extLst>
              <a:ext uri="{FF2B5EF4-FFF2-40B4-BE49-F238E27FC236}">
                <a16:creationId xmlns:a16="http://schemas.microsoft.com/office/drawing/2014/main" id="{E2B7D3A6-8AB3-40AB-9427-A85C3213C476}"/>
              </a:ext>
            </a:extLst>
          </p:cNvPr>
          <p:cNvCxnSpPr>
            <a:cxnSpLocks/>
            <a:stCxn id="15" idx="3"/>
            <a:endCxn id="18" idx="1"/>
          </p:cNvCxnSpPr>
          <p:nvPr/>
        </p:nvCxnSpPr>
        <p:spPr>
          <a:xfrm>
            <a:off x="4530051" y="4290399"/>
            <a:ext cx="3738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3583D4F-17ED-4953-87C2-C3F6B5AA17EF}"/>
              </a:ext>
            </a:extLst>
          </p:cNvPr>
          <p:cNvSpPr/>
          <p:nvPr/>
        </p:nvSpPr>
        <p:spPr>
          <a:xfrm>
            <a:off x="9060557" y="3547833"/>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输出</a:t>
            </a:r>
            <a:r>
              <a:rPr lang="en-US" sz="1050" dirty="0"/>
              <a:t> report package:</a:t>
            </a:r>
          </a:p>
        </p:txBody>
      </p:sp>
      <p:cxnSp>
        <p:nvCxnSpPr>
          <p:cNvPr id="25" name="Straight Arrow Connector 24">
            <a:extLst>
              <a:ext uri="{FF2B5EF4-FFF2-40B4-BE49-F238E27FC236}">
                <a16:creationId xmlns:a16="http://schemas.microsoft.com/office/drawing/2014/main" id="{9DC67920-0867-47A4-86EA-AA83D299E87D}"/>
              </a:ext>
            </a:extLst>
          </p:cNvPr>
          <p:cNvCxnSpPr>
            <a:cxnSpLocks/>
            <a:stCxn id="18" idx="3"/>
            <a:endCxn id="32" idx="1"/>
          </p:cNvCxnSpPr>
          <p:nvPr/>
        </p:nvCxnSpPr>
        <p:spPr>
          <a:xfrm flipV="1">
            <a:off x="5828021" y="3844771"/>
            <a:ext cx="573473" cy="4456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4B59A71-CBB3-4272-BBF8-E36E1D11994A}"/>
              </a:ext>
            </a:extLst>
          </p:cNvPr>
          <p:cNvSpPr/>
          <p:nvPr/>
        </p:nvSpPr>
        <p:spPr>
          <a:xfrm>
            <a:off x="4903945" y="3134175"/>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回顾图表</a:t>
            </a:r>
            <a:endParaRPr lang="en-US" sz="1050" dirty="0"/>
          </a:p>
        </p:txBody>
      </p:sp>
      <p:cxnSp>
        <p:nvCxnSpPr>
          <p:cNvPr id="30" name="Straight Arrow Connector 29">
            <a:extLst>
              <a:ext uri="{FF2B5EF4-FFF2-40B4-BE49-F238E27FC236}">
                <a16:creationId xmlns:a16="http://schemas.microsoft.com/office/drawing/2014/main" id="{3A1C9159-C820-460D-A631-B08373C3492E}"/>
              </a:ext>
            </a:extLst>
          </p:cNvPr>
          <p:cNvCxnSpPr>
            <a:cxnSpLocks/>
            <a:endCxn id="29" idx="1"/>
          </p:cNvCxnSpPr>
          <p:nvPr/>
        </p:nvCxnSpPr>
        <p:spPr>
          <a:xfrm>
            <a:off x="4509643" y="3431113"/>
            <a:ext cx="394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ECE7131-90D0-40D3-A87C-D6D356DAA1AA}"/>
              </a:ext>
            </a:extLst>
          </p:cNvPr>
          <p:cNvSpPr/>
          <p:nvPr/>
        </p:nvSpPr>
        <p:spPr>
          <a:xfrm>
            <a:off x="6401494" y="3547833"/>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运行风险评估</a:t>
            </a:r>
            <a:endParaRPr lang="en-US" sz="1050" dirty="0"/>
          </a:p>
        </p:txBody>
      </p:sp>
      <p:cxnSp>
        <p:nvCxnSpPr>
          <p:cNvPr id="34" name="Straight Arrow Connector 33">
            <a:extLst>
              <a:ext uri="{FF2B5EF4-FFF2-40B4-BE49-F238E27FC236}">
                <a16:creationId xmlns:a16="http://schemas.microsoft.com/office/drawing/2014/main" id="{B1D8BB68-B64B-4767-A177-6DE94F34CBBA}"/>
              </a:ext>
            </a:extLst>
          </p:cNvPr>
          <p:cNvCxnSpPr>
            <a:cxnSpLocks/>
            <a:stCxn id="29" idx="3"/>
            <a:endCxn id="32" idx="1"/>
          </p:cNvCxnSpPr>
          <p:nvPr/>
        </p:nvCxnSpPr>
        <p:spPr>
          <a:xfrm>
            <a:off x="5828021" y="3431113"/>
            <a:ext cx="573473" cy="4136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D03F4D7-FD2D-4159-8C74-A535A1ADFFDB}"/>
              </a:ext>
            </a:extLst>
          </p:cNvPr>
          <p:cNvSpPr/>
          <p:nvPr/>
        </p:nvSpPr>
        <p:spPr>
          <a:xfrm>
            <a:off x="7719872" y="3547833"/>
            <a:ext cx="924076" cy="59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与客户一同回顾</a:t>
            </a:r>
            <a:endParaRPr lang="en-US" sz="1050" dirty="0"/>
          </a:p>
        </p:txBody>
      </p:sp>
      <p:cxnSp>
        <p:nvCxnSpPr>
          <p:cNvPr id="39" name="Straight Arrow Connector 38">
            <a:extLst>
              <a:ext uri="{FF2B5EF4-FFF2-40B4-BE49-F238E27FC236}">
                <a16:creationId xmlns:a16="http://schemas.microsoft.com/office/drawing/2014/main" id="{A4A25033-DCD9-4CB1-A128-DA09CD3436FB}"/>
              </a:ext>
            </a:extLst>
          </p:cNvPr>
          <p:cNvCxnSpPr>
            <a:cxnSpLocks/>
            <a:endCxn id="38" idx="1"/>
          </p:cNvCxnSpPr>
          <p:nvPr/>
        </p:nvCxnSpPr>
        <p:spPr>
          <a:xfrm>
            <a:off x="7325570" y="3844771"/>
            <a:ext cx="394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987630E-5254-4491-9C6E-CE0DE03651C7}"/>
              </a:ext>
            </a:extLst>
          </p:cNvPr>
          <p:cNvCxnSpPr>
            <a:cxnSpLocks/>
            <a:stCxn id="38" idx="3"/>
            <a:endCxn id="21" idx="1"/>
          </p:cNvCxnSpPr>
          <p:nvPr/>
        </p:nvCxnSpPr>
        <p:spPr>
          <a:xfrm>
            <a:off x="8643948" y="3844771"/>
            <a:ext cx="416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C161E0-36B3-4E42-96F2-119BF62F283C}"/>
              </a:ext>
            </a:extLst>
          </p:cNvPr>
          <p:cNvCxnSpPr>
            <a:cxnSpLocks/>
            <a:stCxn id="45" idx="2"/>
          </p:cNvCxnSpPr>
          <p:nvPr/>
        </p:nvCxnSpPr>
        <p:spPr>
          <a:xfrm>
            <a:off x="1351027" y="3728051"/>
            <a:ext cx="0" cy="187455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127758-E81F-4C04-B2B8-A59407DB3E57}"/>
              </a:ext>
            </a:extLst>
          </p:cNvPr>
          <p:cNvCxnSpPr>
            <a:cxnSpLocks/>
            <a:stCxn id="3" idx="2"/>
            <a:endCxn id="15" idx="1"/>
          </p:cNvCxnSpPr>
          <p:nvPr/>
        </p:nvCxnSpPr>
        <p:spPr>
          <a:xfrm rot="16200000" flipH="1">
            <a:off x="2816400" y="3581055"/>
            <a:ext cx="562348" cy="856339"/>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452253-37CF-47A4-BEE0-C26C83A574C7}"/>
              </a:ext>
            </a:extLst>
          </p:cNvPr>
          <p:cNvSpPr txBox="1"/>
          <p:nvPr/>
        </p:nvSpPr>
        <p:spPr>
          <a:xfrm>
            <a:off x="2597924" y="4301617"/>
            <a:ext cx="924073" cy="307777"/>
          </a:xfrm>
          <a:prstGeom prst="rect">
            <a:avLst/>
          </a:prstGeom>
          <a:noFill/>
        </p:spPr>
        <p:txBody>
          <a:bodyPr wrap="square" rtlCol="0">
            <a:spAutoFit/>
          </a:bodyPr>
          <a:lstStyle/>
          <a:p>
            <a:r>
              <a:rPr lang="en-US" sz="1400" dirty="0" err="1">
                <a:solidFill>
                  <a:schemeClr val="accent1"/>
                </a:solidFill>
              </a:rPr>
              <a:t>可选择的</a:t>
            </a:r>
            <a:endParaRPr lang="en-US" sz="1400" dirty="0">
              <a:solidFill>
                <a:schemeClr val="accent1"/>
              </a:solidFill>
            </a:endParaRPr>
          </a:p>
        </p:txBody>
      </p:sp>
      <p:cxnSp>
        <p:nvCxnSpPr>
          <p:cNvPr id="31" name="Straight Connector 30">
            <a:extLst>
              <a:ext uri="{FF2B5EF4-FFF2-40B4-BE49-F238E27FC236}">
                <a16:creationId xmlns:a16="http://schemas.microsoft.com/office/drawing/2014/main" id="{4730697B-0F41-4E8C-9208-093BD06023AC}"/>
              </a:ext>
            </a:extLst>
          </p:cNvPr>
          <p:cNvCxnSpPr>
            <a:cxnSpLocks/>
            <a:stCxn id="21" idx="2"/>
            <a:endCxn id="52" idx="1"/>
          </p:cNvCxnSpPr>
          <p:nvPr/>
        </p:nvCxnSpPr>
        <p:spPr>
          <a:xfrm rot="16200000" flipH="1">
            <a:off x="9423268" y="4241036"/>
            <a:ext cx="538247" cy="339592"/>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C85066-7234-4F77-9BEA-E2CC717EA4AB}"/>
              </a:ext>
            </a:extLst>
          </p:cNvPr>
          <p:cNvCxnSpPr>
            <a:cxnSpLocks/>
            <a:stCxn id="15" idx="2"/>
          </p:cNvCxnSpPr>
          <p:nvPr/>
        </p:nvCxnSpPr>
        <p:spPr>
          <a:xfrm flipH="1">
            <a:off x="4025299" y="4587337"/>
            <a:ext cx="2599" cy="92446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D137932-4B57-4354-AEC1-EA2C7D3018AB}"/>
              </a:ext>
            </a:extLst>
          </p:cNvPr>
          <p:cNvSpPr/>
          <p:nvPr/>
        </p:nvSpPr>
        <p:spPr>
          <a:xfrm>
            <a:off x="3521997" y="5394528"/>
            <a:ext cx="1591827" cy="56234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900" dirty="0" err="1"/>
              <a:t>防火墙配置</a:t>
            </a:r>
            <a:endParaRPr lang="en-US" sz="900" dirty="0"/>
          </a:p>
          <a:p>
            <a:pPr marL="228600" indent="-228600">
              <a:buAutoNum type="arabicPeriod"/>
            </a:pPr>
            <a:r>
              <a:rPr lang="en-US" sz="900" dirty="0"/>
              <a:t>WMI Data</a:t>
            </a:r>
          </a:p>
          <a:p>
            <a:pPr marL="228600" indent="-228600">
              <a:buAutoNum type="arabicPeriod"/>
            </a:pPr>
            <a:r>
              <a:rPr lang="en-US" sz="900" dirty="0" err="1"/>
              <a:t>经授权的</a:t>
            </a:r>
            <a:r>
              <a:rPr lang="en-US" sz="900" dirty="0"/>
              <a:t> Asset Data</a:t>
            </a:r>
          </a:p>
        </p:txBody>
      </p:sp>
      <p:cxnSp>
        <p:nvCxnSpPr>
          <p:cNvPr id="14" name="Straight Connector 13">
            <a:extLst>
              <a:ext uri="{FF2B5EF4-FFF2-40B4-BE49-F238E27FC236}">
                <a16:creationId xmlns:a16="http://schemas.microsoft.com/office/drawing/2014/main" id="{1C02FED9-7177-4D7E-B341-4391F10FE78E}"/>
              </a:ext>
            </a:extLst>
          </p:cNvPr>
          <p:cNvCxnSpPr>
            <a:cxnSpLocks/>
            <a:stCxn id="6" idx="0"/>
          </p:cNvCxnSpPr>
          <p:nvPr/>
        </p:nvCxnSpPr>
        <p:spPr>
          <a:xfrm flipV="1">
            <a:off x="4027900" y="2476500"/>
            <a:ext cx="0" cy="6576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1C0E5B6-7882-4532-A8A9-899D565651FE}"/>
              </a:ext>
            </a:extLst>
          </p:cNvPr>
          <p:cNvSpPr/>
          <p:nvPr/>
        </p:nvSpPr>
        <p:spPr>
          <a:xfrm>
            <a:off x="2839511" y="1781395"/>
            <a:ext cx="1550413" cy="78529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900" dirty="0" err="1"/>
              <a:t>添加设备名称</a:t>
            </a:r>
            <a:endParaRPr lang="en-US" sz="900" dirty="0"/>
          </a:p>
          <a:p>
            <a:pPr marL="228600" indent="-228600">
              <a:buAutoNum type="arabicPeriod"/>
            </a:pPr>
            <a:r>
              <a:rPr lang="en-US" sz="900" dirty="0"/>
              <a:t>..</a:t>
            </a:r>
          </a:p>
          <a:p>
            <a:pPr marL="228600" indent="-228600">
              <a:buAutoNum type="arabicPeriod"/>
            </a:pPr>
            <a:r>
              <a:rPr lang="en-US" sz="900" dirty="0"/>
              <a:t>..</a:t>
            </a:r>
          </a:p>
        </p:txBody>
      </p:sp>
      <p:cxnSp>
        <p:nvCxnSpPr>
          <p:cNvPr id="24" name="Straight Connector 23">
            <a:extLst>
              <a:ext uri="{FF2B5EF4-FFF2-40B4-BE49-F238E27FC236}">
                <a16:creationId xmlns:a16="http://schemas.microsoft.com/office/drawing/2014/main" id="{CD0E9D69-F465-4BF3-BB54-875F71B7982C}"/>
              </a:ext>
            </a:extLst>
          </p:cNvPr>
          <p:cNvCxnSpPr>
            <a:cxnSpLocks/>
            <a:stCxn id="29" idx="0"/>
          </p:cNvCxnSpPr>
          <p:nvPr/>
        </p:nvCxnSpPr>
        <p:spPr>
          <a:xfrm flipV="1">
            <a:off x="5365983" y="2476500"/>
            <a:ext cx="0" cy="6576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08578DA-F83F-4DFB-89E7-C6F9AEF1F25F}"/>
              </a:ext>
            </a:extLst>
          </p:cNvPr>
          <p:cNvSpPr/>
          <p:nvPr/>
        </p:nvSpPr>
        <p:spPr>
          <a:xfrm>
            <a:off x="4992161" y="1790273"/>
            <a:ext cx="1815039" cy="78529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900" dirty="0" err="1"/>
              <a:t>单点故障</a:t>
            </a:r>
            <a:endParaRPr lang="en-US" sz="900" dirty="0"/>
          </a:p>
          <a:p>
            <a:pPr marL="228600" indent="-228600">
              <a:buAutoNum type="arabicPeriod"/>
            </a:pPr>
            <a:r>
              <a:rPr lang="en-US" sz="900" dirty="0" err="1"/>
              <a:t>配置错误</a:t>
            </a:r>
            <a:endParaRPr lang="en-US" sz="900" dirty="0"/>
          </a:p>
          <a:p>
            <a:pPr marL="228600" indent="-228600">
              <a:buAutoNum type="arabicPeriod"/>
            </a:pPr>
            <a:r>
              <a:rPr lang="en-US" sz="900" dirty="0" err="1"/>
              <a:t>适当的层分离</a:t>
            </a:r>
            <a:endParaRPr lang="en-US" sz="900" dirty="0"/>
          </a:p>
        </p:txBody>
      </p:sp>
      <p:cxnSp>
        <p:nvCxnSpPr>
          <p:cNvPr id="42" name="Straight Connector 41">
            <a:extLst>
              <a:ext uri="{FF2B5EF4-FFF2-40B4-BE49-F238E27FC236}">
                <a16:creationId xmlns:a16="http://schemas.microsoft.com/office/drawing/2014/main" id="{6050C908-E345-4F59-91EB-7D0F16B599BA}"/>
              </a:ext>
            </a:extLst>
          </p:cNvPr>
          <p:cNvCxnSpPr>
            <a:cxnSpLocks/>
            <a:stCxn id="38" idx="2"/>
          </p:cNvCxnSpPr>
          <p:nvPr/>
        </p:nvCxnSpPr>
        <p:spPr>
          <a:xfrm>
            <a:off x="8181910" y="4141709"/>
            <a:ext cx="0" cy="119864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E07C19E-2D21-41F7-BC08-20264069F477}"/>
              </a:ext>
            </a:extLst>
          </p:cNvPr>
          <p:cNvSpPr/>
          <p:nvPr/>
        </p:nvSpPr>
        <p:spPr>
          <a:xfrm>
            <a:off x="693098" y="5455065"/>
            <a:ext cx="1859602" cy="45050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 PCAP </a:t>
            </a:r>
            <a:r>
              <a:rPr lang="en-US" sz="900" dirty="0" err="1"/>
              <a:t>文件例子</a:t>
            </a:r>
            <a:r>
              <a:rPr lang="en-US" sz="900" dirty="0"/>
              <a:t>: </a:t>
            </a:r>
            <a:r>
              <a:rPr lang="en-US" sz="700" dirty="0"/>
              <a:t>https://</a:t>
            </a:r>
            <a:r>
              <a:rPr lang="en-US" sz="700" dirty="0" err="1"/>
              <a:t>www.netresec.com</a:t>
            </a:r>
            <a:r>
              <a:rPr lang="en-US" sz="700" dirty="0"/>
              <a:t>/?page=</a:t>
            </a:r>
            <a:r>
              <a:rPr lang="en-US" sz="700" dirty="0" err="1"/>
              <a:t>PcapFiles</a:t>
            </a:r>
            <a:endParaRPr lang="en-US" sz="900" dirty="0"/>
          </a:p>
        </p:txBody>
      </p:sp>
      <p:sp>
        <p:nvSpPr>
          <p:cNvPr id="37" name="Rectangle 36">
            <a:extLst>
              <a:ext uri="{FF2B5EF4-FFF2-40B4-BE49-F238E27FC236}">
                <a16:creationId xmlns:a16="http://schemas.microsoft.com/office/drawing/2014/main" id="{8821774C-20E1-4064-9267-E2E380688180}"/>
              </a:ext>
            </a:extLst>
          </p:cNvPr>
          <p:cNvSpPr/>
          <p:nvPr/>
        </p:nvSpPr>
        <p:spPr>
          <a:xfrm>
            <a:off x="6946901" y="5265056"/>
            <a:ext cx="1867258" cy="67509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FontTx/>
              <a:buAutoNum type="arabicPeriod"/>
            </a:pPr>
            <a:r>
              <a:rPr lang="zh-CN" altLang="en-US" sz="900" dirty="0"/>
              <a:t>检查对</a:t>
            </a:r>
            <a:r>
              <a:rPr lang="en-US" sz="900" dirty="0"/>
              <a:t>OT</a:t>
            </a:r>
            <a:r>
              <a:rPr lang="zh-CN" altLang="en-US" sz="900" dirty="0"/>
              <a:t>网络的远程访问</a:t>
            </a:r>
            <a:r>
              <a:rPr lang="en-US" sz="900" dirty="0"/>
              <a:t>(RDP/SSH </a:t>
            </a:r>
            <a:r>
              <a:rPr lang="en-US" sz="900" dirty="0" err="1"/>
              <a:t>等等</a:t>
            </a:r>
            <a:r>
              <a:rPr lang="en-US" sz="900" dirty="0"/>
              <a:t>)</a:t>
            </a:r>
          </a:p>
          <a:p>
            <a:pPr marL="228600" indent="-228600">
              <a:buAutoNum type="arabicPeriod"/>
            </a:pPr>
            <a:r>
              <a:rPr lang="zh-CN" altLang="en-US" sz="900" dirty="0"/>
              <a:t>讨论控制和缓解措施</a:t>
            </a:r>
            <a:endParaRPr lang="en-US" sz="900" dirty="0"/>
          </a:p>
          <a:p>
            <a:pPr marL="228600" indent="-228600">
              <a:buAutoNum type="arabicPeriod"/>
            </a:pPr>
            <a:r>
              <a:rPr lang="en-US" sz="900" dirty="0" err="1"/>
              <a:t>应变计划</a:t>
            </a:r>
            <a:endParaRPr lang="en-US" sz="900" dirty="0"/>
          </a:p>
        </p:txBody>
      </p:sp>
      <p:sp>
        <p:nvSpPr>
          <p:cNvPr id="52" name="Rectangle 51">
            <a:extLst>
              <a:ext uri="{FF2B5EF4-FFF2-40B4-BE49-F238E27FC236}">
                <a16:creationId xmlns:a16="http://schemas.microsoft.com/office/drawing/2014/main" id="{BF8370FD-CDC2-4E64-8525-A95DB5F8968D}"/>
              </a:ext>
            </a:extLst>
          </p:cNvPr>
          <p:cNvSpPr/>
          <p:nvPr/>
        </p:nvSpPr>
        <p:spPr>
          <a:xfrm>
            <a:off x="9862187" y="4342409"/>
            <a:ext cx="2048976" cy="67509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FontTx/>
              <a:buAutoNum type="arabicPeriod"/>
            </a:pPr>
            <a:r>
              <a:rPr lang="en-US" sz="900" dirty="0" err="1"/>
              <a:t>网络图的截图</a:t>
            </a:r>
            <a:endParaRPr lang="en-US" sz="900" dirty="0"/>
          </a:p>
          <a:p>
            <a:pPr marL="228600" indent="-228600">
              <a:buFontTx/>
              <a:buAutoNum type="arabicPeriod"/>
            </a:pPr>
            <a:r>
              <a:rPr lang="en-US" sz="900" dirty="0" err="1"/>
              <a:t>输出发现asset</a:t>
            </a:r>
            <a:r>
              <a:rPr lang="en-US" sz="900" dirty="0"/>
              <a:t> list (Excel)</a:t>
            </a:r>
          </a:p>
          <a:p>
            <a:pPr marL="228600" indent="-228600">
              <a:buFontTx/>
              <a:buAutoNum type="arabicPeriod"/>
            </a:pPr>
            <a:r>
              <a:rPr lang="en-US" sz="900" dirty="0" err="1"/>
              <a:t>风险评估</a:t>
            </a:r>
            <a:r>
              <a:rPr lang="en-US" sz="900" dirty="0"/>
              <a:t> (PDF)</a:t>
            </a:r>
          </a:p>
          <a:p>
            <a:pPr marL="228600" indent="-228600">
              <a:buFontTx/>
              <a:buAutoNum type="arabicPeriod"/>
            </a:pPr>
            <a:r>
              <a:rPr lang="en-US" sz="900" dirty="0" err="1"/>
              <a:t>合作伙伴的建议</a:t>
            </a:r>
            <a:endParaRPr lang="en-US" sz="900" dirty="0"/>
          </a:p>
        </p:txBody>
      </p:sp>
      <p:sp>
        <p:nvSpPr>
          <p:cNvPr id="35" name="TextBox 34">
            <a:extLst>
              <a:ext uri="{FF2B5EF4-FFF2-40B4-BE49-F238E27FC236}">
                <a16:creationId xmlns:a16="http://schemas.microsoft.com/office/drawing/2014/main" id="{9AF8B8B3-37EE-4751-99A1-8256F0C07534}"/>
              </a:ext>
            </a:extLst>
          </p:cNvPr>
          <p:cNvSpPr txBox="1"/>
          <p:nvPr/>
        </p:nvSpPr>
        <p:spPr>
          <a:xfrm>
            <a:off x="9264417" y="474467"/>
            <a:ext cx="2927583" cy="923330"/>
          </a:xfrm>
          <a:prstGeom prst="rect">
            <a:avLst/>
          </a:prstGeom>
          <a:noFill/>
        </p:spPr>
        <p:txBody>
          <a:bodyPr wrap="square">
            <a:spAutoFit/>
          </a:bodyPr>
          <a:lstStyle/>
          <a:p>
            <a:r>
              <a:rPr lang="en-US" dirty="0">
                <a:hlinkClick r:id="rId3"/>
              </a:rPr>
              <a:t>Learn about devices discovered by all enterprise sensors | Microsoft Docs</a:t>
            </a:r>
            <a:endParaRPr lang="en-US" dirty="0"/>
          </a:p>
        </p:txBody>
      </p:sp>
    </p:spTree>
    <p:extLst>
      <p:ext uri="{BB962C8B-B14F-4D97-AF65-F5344CB8AC3E}">
        <p14:creationId xmlns:p14="http://schemas.microsoft.com/office/powerpoint/2010/main" val="1847135665"/>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B357CBB89EFA488FA629A979B3C700" ma:contentTypeVersion="2" ma:contentTypeDescription="Create a new document." ma:contentTypeScope="" ma:versionID="7c48f8c533d6de08d5ae684f4a4d815f">
  <xsd:schema xmlns:xsd="http://www.w3.org/2001/XMLSchema" xmlns:xs="http://www.w3.org/2001/XMLSchema" xmlns:p="http://schemas.microsoft.com/office/2006/metadata/properties" xmlns:ns2="0f83c6a3-ce42-43cd-a357-9bdf911b4d45" targetNamespace="http://schemas.microsoft.com/office/2006/metadata/properties" ma:root="true" ma:fieldsID="800158c4ab58e1cbf75dd3deb2149f18" ns2:_="">
    <xsd:import namespace="0f83c6a3-ce42-43cd-a357-9bdf911b4d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3c6a3-ce42-43cd-a357-9bdf911b4d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6759D8-A539-4DDE-832B-AEF7432DF7E7}">
  <ds:schemaRefs>
    <ds:schemaRef ds:uri="0f83c6a3-ce42-43cd-a357-9bdf911b4d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ED5A990-2173-4D56-9402-97D5E92583C9}">
  <ds:schemaRefs>
    <ds:schemaRef ds:uri="0f83c6a3-ce42-43cd-a357-9bdf911b4d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192280C-C746-4830-843F-1E11409EE03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5758</TotalTime>
  <Words>3411</Words>
  <Application>Microsoft Macintosh PowerPoint</Application>
  <PresentationFormat>Widescreen</PresentationFormat>
  <Paragraphs>549</Paragraphs>
  <Slides>43</Slides>
  <Notes>18</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43</vt:i4>
      </vt:variant>
    </vt:vector>
  </HeadingPairs>
  <TitlesOfParts>
    <vt:vector size="56" baseType="lpstr">
      <vt:lpstr>Metric</vt:lpstr>
      <vt:lpstr>Segoe</vt:lpstr>
      <vt:lpstr>Arial</vt:lpstr>
      <vt:lpstr>Calibri</vt:lpstr>
      <vt:lpstr>Calibri Light</vt:lpstr>
      <vt:lpstr>Segoe UI</vt:lpstr>
      <vt:lpstr>Segoe UI Semibold</vt:lpstr>
      <vt:lpstr>Segoe UI Semilight</vt:lpstr>
      <vt:lpstr>Wingdings</vt:lpstr>
      <vt:lpstr>Office Theme</vt:lpstr>
      <vt:lpstr>Azure 1</vt:lpstr>
      <vt:lpstr>1_Azure 1</vt:lpstr>
      <vt:lpstr>Document</vt:lpstr>
      <vt:lpstr>手把手教你用好Azure Defender for IoT  JinLin Cen v.0.8 2021年7月</vt:lpstr>
      <vt:lpstr>版本说明</vt:lpstr>
      <vt:lpstr>Azure Defender for IoT 解决方案讲解</vt:lpstr>
      <vt:lpstr>PowerPoint Presentation</vt:lpstr>
      <vt:lpstr>IoT/OT 安全 —— 参考架构视图</vt:lpstr>
      <vt:lpstr>操作技术 (OT) 环境部署选择 把零信任（Zero Trust）原则应用到保护 OT 以及工业 IoT 环境里</vt:lpstr>
      <vt:lpstr>Enabling and securing IoT from the silicon up</vt:lpstr>
      <vt:lpstr>PowerPoint Presentation</vt:lpstr>
      <vt:lpstr>Azure Defender for IoT Assessment: 操作技术（OT）</vt:lpstr>
      <vt:lpstr>PowerPoint Presentation</vt:lpstr>
      <vt:lpstr>PowerPoint Presentation</vt:lpstr>
      <vt:lpstr>Azure Defender for IoT OT 部署步骤</vt:lpstr>
      <vt:lpstr>Azure Defender for IoT 部署步骤: PoC Planning</vt:lpstr>
      <vt:lpstr>Azure Defender for IoT 部署步骤: 构建传感器</vt:lpstr>
      <vt:lpstr>Azure Defender for IoT 部署步骤 : 载入&amp; 激活</vt:lpstr>
      <vt:lpstr>PowerPoint Presentation</vt:lpstr>
      <vt:lpstr>Azure Defender for IoT 设置Azure: Defender for IoT</vt:lpstr>
      <vt:lpstr>Azure Defender for IoT Setup Azure: Defender for IoT</vt:lpstr>
      <vt:lpstr>Azure Defender for IoT Setup Azure: Defender for IoT</vt:lpstr>
      <vt:lpstr>Azure Defender for IoT Setup Azure: Defender for IoT</vt:lpstr>
      <vt:lpstr>Azure Defender for IoT Setup Azure: Defender for IoT</vt:lpstr>
      <vt:lpstr>Azure Defender for IoT Setup Azure: Defender for IoT</vt:lpstr>
      <vt:lpstr>Azure Defender for IoT Setup Azure: Defender for IoT</vt:lpstr>
      <vt:lpstr>PowerPoint Presentation</vt:lpstr>
      <vt:lpstr>Azure Defender for IoT 设置 Azure: IoT Hub</vt:lpstr>
      <vt:lpstr>Azure Defender for IoT 设置 Azure: IoT Hub</vt:lpstr>
      <vt:lpstr>Azure Defender for IoT 设置 Azure: IoT Hub</vt:lpstr>
      <vt:lpstr>Azure Defender for IoT 设置 Azure: IoT Hub</vt:lpstr>
      <vt:lpstr>Azure Defender for IoT 设置 Azure: IoT Hub</vt:lpstr>
      <vt:lpstr>PowerPoint Presentation</vt:lpstr>
      <vt:lpstr>Azure Defender for IoT 构建步骤 : 本地传感器</vt:lpstr>
      <vt:lpstr>Azure Defender for IoT 构建步骤 : 本地传感器</vt:lpstr>
      <vt:lpstr>Azure Defender for IoT 构建步骤 : 本地传感器 (这里使用Hyper-V虚拟机作为例子）</vt:lpstr>
      <vt:lpstr>Azure Defender for IoT 构建步骤 : 本地传感器</vt:lpstr>
      <vt:lpstr>Azure Defender for IoT 构建步骤 : 本地传感器</vt:lpstr>
      <vt:lpstr>Azure Defender for IoT 构建步骤 : 本地传感器</vt:lpstr>
      <vt:lpstr>Azure Defender for IoT 构建步骤 : 本地传感器</vt:lpstr>
      <vt:lpstr>PowerPoint Presentation</vt:lpstr>
      <vt:lpstr>Azure Defender for IoT 传感器配置: …</vt:lpstr>
      <vt:lpstr>PowerPoint Presentation</vt:lpstr>
      <vt:lpstr>Azure Defender for IoT 连接到 Azure Sentinel</vt:lpstr>
      <vt:lpstr>Azure Defender for IoT 连接到 Azure Sentinel</vt:lpstr>
      <vt:lpstr>Azure Defender for IoT 连接到 Azure Sentinel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Defender for IoT Deployment Steps</dc:title>
  <dc:subject/>
  <dc:creator>Richard Diver</dc:creator>
  <cp:keywords/>
  <dc:description/>
  <cp:lastModifiedBy>Jinlin Cen</cp:lastModifiedBy>
  <cp:revision>75</cp:revision>
  <dcterms:created xsi:type="dcterms:W3CDTF">2021-02-17T20:58:10Z</dcterms:created>
  <dcterms:modified xsi:type="dcterms:W3CDTF">2021-07-13T03:39:27Z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0x010100B1B357CBB89EFA488FA629A979B3C700</vt:lpwstr>
  </property>
</Properties>
</file>